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Lst>
  <p:sldSz cy="5143500" cx="9144000"/>
  <p:notesSz cx="6858000" cy="9144000"/>
  <p:embeddedFontLst>
    <p:embeddedFont>
      <p:font typeface="Raleway"/>
      <p:regular r:id="rId125"/>
      <p:bold r:id="rId126"/>
      <p:italic r:id="rId127"/>
      <p:boldItalic r:id="rId128"/>
    </p:embeddedFont>
    <p:embeddedFont>
      <p:font typeface="Lato"/>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Lato-regular.fntdata"/><Relationship Id="rId128" Type="http://schemas.openxmlformats.org/officeDocument/2006/relationships/font" Target="fonts/Raleway-boldItalic.fntdata"/><Relationship Id="rId127" Type="http://schemas.openxmlformats.org/officeDocument/2006/relationships/font" Target="fonts/Raleway-italic.fntdata"/><Relationship Id="rId126" Type="http://schemas.openxmlformats.org/officeDocument/2006/relationships/font" Target="fonts/Raleway-bold.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Raleway-regular.fntdata"/><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Lato-boldItalic.fntdata"/><Relationship Id="rId131" Type="http://schemas.openxmlformats.org/officeDocument/2006/relationships/font" Target="fonts/Lato-italic.fntdata"/><Relationship Id="rId130" Type="http://schemas.openxmlformats.org/officeDocument/2006/relationships/font" Target="fonts/Lato-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fba18877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fba18877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337350cea1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337350cea1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337350cea1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337350cea1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337350cea1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337350cea1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337350cea1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337350cea1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337350cea1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337350cea1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337350cea1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337350cea1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337350cea1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337350cea1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337350cea1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337350cea1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337350cea1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337350cea1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337350cea1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337350cea1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fba18877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fba18877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337350cea1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337350cea1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337350cea1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337350cea1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337350cea1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337350cea1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337350cea1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337350cea1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337350cea1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337350cea1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337350cea1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337350cea1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337350cea1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337350cea1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337350cea1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3337350cea1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337350cea1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337350cea1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337350cea1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337350cea1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d79eef7c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d79eef7c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d79eef7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d79eef7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d79eef7c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d79eef7c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d79eef7c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d79eef7c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d79eef7c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d79eef7c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d79eef7c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d79eef7c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d79eef7c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d79eef7c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d79eef7c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d79eef7c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d79eef7c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d79eef7c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d79eef7c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d79eef7c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d79eef7c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d79eef7c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d79eef7c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d79eef7c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d79eef7c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d79eef7c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d79eef7c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d79eef7c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d79eef7c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d79eef7c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d79eef7c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d79eef7c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d79eef7c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1d79eef7c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d79eef7c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d79eef7c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d79eef7c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d79eef7c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37350cea1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37350cea1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d79eef7c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d79eef7c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d79eef7c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d79eef7c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d79eef7c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d79eef7c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d79eef7c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d79eef7c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d79eef7c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d79eef7c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d79eef7c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d79eef7c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d79eef7c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d79eef7c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d79eef7c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d79eef7c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1d79eef7c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1d79eef7c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d79eef7c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d79eef7c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37350cea1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337350cea1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d79eef7c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1d79eef7c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d79eef7c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d79eef7c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d79eef7c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1d79eef7c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d79eef7c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d79eef7c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d79eef7c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d79eef7c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d79eef7c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1d79eef7c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d79eef7c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d79eef7c4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1d79eef7c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1d79eef7c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79eef7c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79eef7c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d79eef7c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d79eef7c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fba18877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fba18877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d79eef7c4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d79eef7c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337350cea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337350cea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337350cea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337350cea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37350cea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337350cea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337350cea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337350cea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337350cea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337350cea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337350cea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337350cea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337350cea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337350cea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337350cea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337350cea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337350cea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337350cea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d79eef7c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d79eef7c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337350cea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337350cea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37350cea1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337350cea1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337350cea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337350cea1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337350cea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337350cea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37350cea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37350cea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337350cea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337350cea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337350cea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337350cea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337350cea1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337350cea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337350cea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337350cea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337350cea1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337350cea1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fba18877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fba18877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337350cea1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337350cea1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337350cea1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337350cea1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337350cea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337350cea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337350cea1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337350cea1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37350cea1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37350cea1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37350cea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337350cea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337350cea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337350cea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337350ce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337350ce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337350ce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337350ce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337350cea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337350cea1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d79eef7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1d79eef7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337350cea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337350cea1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337350cea1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337350cea1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337350cea1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337350cea1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337350cea1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337350cea1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337350cea1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337350cea1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337350cea1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337350cea1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337350cea1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337350cea1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337350cea1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337350cea1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337350cea1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337350cea1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337350cea1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337350cea1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d79eef7c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d79eef7c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37350cea1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37350cea1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337350cea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337350cea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337350cea1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337350cea1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337350cea1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337350cea1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37350cea1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37350cea1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337350cea1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337350cea1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337350cea1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337350cea1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337350cea1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337350cea1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337350cea1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337350cea1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337350cea1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337350cea1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3.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3.jpg"/><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3.jpg"/><Relationship Id="rId4" Type="http://schemas.openxmlformats.org/officeDocument/2006/relationships/image" Target="../media/image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3.jpg"/><Relationship Id="rId4" Type="http://schemas.openxmlformats.org/officeDocument/2006/relationships/image" Target="../media/image5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3.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3.jp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3.jp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 Id="rId3" Type="http://schemas.openxmlformats.org/officeDocument/2006/relationships/image" Target="../media/image3.jpg"/><Relationship Id="rId4" Type="http://schemas.openxmlformats.org/officeDocument/2006/relationships/image" Target="../media/image6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3.jpg"/><Relationship Id="rId4" Type="http://schemas.openxmlformats.org/officeDocument/2006/relationships/image" Target="../media/image6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3.jpg"/><Relationship Id="rId4" Type="http://schemas.openxmlformats.org/officeDocument/2006/relationships/image" Target="../media/image6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3.jpg"/><Relationship Id="rId4" Type="http://schemas.openxmlformats.org/officeDocument/2006/relationships/image" Target="../media/image7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3.jpg"/><Relationship Id="rId4" Type="http://schemas.openxmlformats.org/officeDocument/2006/relationships/image" Target="../media/image7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3.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3.jpg"/><Relationship Id="rId4" Type="http://schemas.openxmlformats.org/officeDocument/2006/relationships/image" Target="../media/image7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3.jpg"/><Relationship Id="rId4" Type="http://schemas.openxmlformats.org/officeDocument/2006/relationships/image" Target="../media/image73.png"/><Relationship Id="rId5"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jp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34.png"/><Relationship Id="rId5"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14.png"/><Relationship Id="rId5"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jp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jp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jp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jp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jp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jp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jp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jp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jp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3.jp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jpg"/><Relationship Id="rId4"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jpg"/><Relationship Id="rId4" Type="http://schemas.openxmlformats.org/officeDocument/2006/relationships/image" Target="../media/image4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jpg"/><Relationship Id="rId4" Type="http://schemas.openxmlformats.org/officeDocument/2006/relationships/image" Target="../media/image4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3.jpg"/><Relationship Id="rId4" Type="http://schemas.openxmlformats.org/officeDocument/2006/relationships/image" Target="../media/image4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3.jpg"/><Relationship Id="rId4" Type="http://schemas.openxmlformats.org/officeDocument/2006/relationships/image" Target="../media/image3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3.jp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3.jp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jp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jp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3.jpg"/><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jp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3.jpg"/><Relationship Id="rId4" Type="http://schemas.openxmlformats.org/officeDocument/2006/relationships/image" Target="../media/image5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3.jpg"/><Relationship Id="rId4" Type="http://schemas.openxmlformats.org/officeDocument/2006/relationships/image" Target="../media/image6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jpg"/><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3.jpg"/><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3.jp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3.jpg"/><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3.jpg"/><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3.jp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3.jp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 Id="rId3" Type="http://schemas.openxmlformats.org/officeDocument/2006/relationships/image" Target="../media/image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jp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3680"/>
              <a:t>T1.1 Los sistemas de información en las organizaciones</a:t>
            </a:r>
            <a:endParaRPr sz="368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800"/>
              <a:t>T1. Fundamentos de sistemas</a:t>
            </a:r>
            <a:endParaRPr sz="1800"/>
          </a:p>
        </p:txBody>
      </p:sp>
      <p:pic>
        <p:nvPicPr>
          <p:cNvPr id="88" name="Google Shape;88;p13"/>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 type="body"/>
          </p:nvPr>
        </p:nvSpPr>
        <p:spPr>
          <a:xfrm>
            <a:off x="721225" y="1555000"/>
            <a:ext cx="3300900" cy="282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Hace algunos años, la capacidad industrial era considerada uno de los recursos más importantes para las empresas. Sin embargo, hoy en día, todo indica que la </a:t>
            </a:r>
            <a:r>
              <a:rPr b="1" lang="es" sz="1700"/>
              <a:t>información</a:t>
            </a:r>
            <a:r>
              <a:rPr lang="es" sz="1700"/>
              <a:t> ha tomado ese lugar como el recurso estratégico más valioso.</a:t>
            </a:r>
            <a:endParaRPr sz="1700"/>
          </a:p>
        </p:txBody>
      </p:sp>
      <p:pic>
        <p:nvPicPr>
          <p:cNvPr id="145" name="Google Shape;145;p22"/>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146" name="Google Shape;146;p22"/>
          <p:cNvPicPr preferRelativeResize="0"/>
          <p:nvPr/>
        </p:nvPicPr>
        <p:blipFill>
          <a:blip r:embed="rId4">
            <a:alphaModFix/>
          </a:blip>
          <a:stretch>
            <a:fillRect/>
          </a:stretch>
        </p:blipFill>
        <p:spPr>
          <a:xfrm>
            <a:off x="5019300" y="962125"/>
            <a:ext cx="3219251" cy="32192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112"/>
          <p:cNvPicPr preferRelativeResize="0"/>
          <p:nvPr/>
        </p:nvPicPr>
        <p:blipFill>
          <a:blip r:embed="rId3">
            <a:alphaModFix/>
          </a:blip>
          <a:stretch>
            <a:fillRect/>
          </a:stretch>
        </p:blipFill>
        <p:spPr>
          <a:xfrm>
            <a:off x="4160838" y="4853689"/>
            <a:ext cx="822325" cy="289800"/>
          </a:xfrm>
          <a:prstGeom prst="rect">
            <a:avLst/>
          </a:prstGeom>
          <a:noFill/>
          <a:ln>
            <a:noFill/>
          </a:ln>
        </p:spPr>
      </p:pic>
      <p:cxnSp>
        <p:nvCxnSpPr>
          <p:cNvPr id="756" name="Google Shape;756;p112"/>
          <p:cNvCxnSpPr/>
          <p:nvPr/>
        </p:nvCxnSpPr>
        <p:spPr>
          <a:xfrm rot="10800000">
            <a:off x="3242925" y="1754275"/>
            <a:ext cx="0" cy="2272800"/>
          </a:xfrm>
          <a:prstGeom prst="straightConnector1">
            <a:avLst/>
          </a:prstGeom>
          <a:noFill/>
          <a:ln cap="flat" cmpd="sng" w="38100">
            <a:solidFill>
              <a:schemeClr val="dk2"/>
            </a:solidFill>
            <a:prstDash val="solid"/>
            <a:round/>
            <a:headEnd len="med" w="med" type="none"/>
            <a:tailEnd len="med" w="med" type="triangle"/>
          </a:ln>
        </p:spPr>
      </p:cxnSp>
      <p:sp>
        <p:nvSpPr>
          <p:cNvPr id="757" name="Google Shape;757;p112"/>
          <p:cNvSpPr txBox="1"/>
          <p:nvPr>
            <p:ph idx="1" type="body"/>
          </p:nvPr>
        </p:nvSpPr>
        <p:spPr>
          <a:xfrm>
            <a:off x="761100" y="2359075"/>
            <a:ext cx="2229300" cy="106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s" sz="2200"/>
              <a:t>+ Calidad documentación</a:t>
            </a:r>
            <a:endParaRPr sz="1800"/>
          </a:p>
        </p:txBody>
      </p:sp>
      <p:cxnSp>
        <p:nvCxnSpPr>
          <p:cNvPr id="758" name="Google Shape;758;p112"/>
          <p:cNvCxnSpPr/>
          <p:nvPr/>
        </p:nvCxnSpPr>
        <p:spPr>
          <a:xfrm rot="10800000">
            <a:off x="5588300" y="1754275"/>
            <a:ext cx="0" cy="2272800"/>
          </a:xfrm>
          <a:prstGeom prst="straightConnector1">
            <a:avLst/>
          </a:prstGeom>
          <a:noFill/>
          <a:ln cap="flat" cmpd="sng" w="38100">
            <a:solidFill>
              <a:schemeClr val="dk2"/>
            </a:solidFill>
            <a:prstDash val="solid"/>
            <a:round/>
            <a:headEnd len="med" w="med" type="none"/>
            <a:tailEnd len="med" w="med" type="triangle"/>
          </a:ln>
        </p:spPr>
      </p:cxnSp>
      <p:sp>
        <p:nvSpPr>
          <p:cNvPr id="759" name="Google Shape;759;p112"/>
          <p:cNvSpPr txBox="1"/>
          <p:nvPr>
            <p:ph idx="1" type="body"/>
          </p:nvPr>
        </p:nvSpPr>
        <p:spPr>
          <a:xfrm>
            <a:off x="3300963" y="2359075"/>
            <a:ext cx="2229300" cy="229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s" sz="4700"/>
              <a:t>=</a:t>
            </a:r>
            <a:endParaRPr sz="4300"/>
          </a:p>
        </p:txBody>
      </p:sp>
      <p:sp>
        <p:nvSpPr>
          <p:cNvPr id="760" name="Google Shape;760;p112"/>
          <p:cNvSpPr txBox="1"/>
          <p:nvPr>
            <p:ph idx="1" type="body"/>
          </p:nvPr>
        </p:nvSpPr>
        <p:spPr>
          <a:xfrm>
            <a:off x="5951125" y="2359075"/>
            <a:ext cx="2229300" cy="106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s" sz="2200"/>
              <a:t>+ éxito del sistema</a:t>
            </a:r>
            <a:endParaRPr sz="18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9.4. Métodos para ofrecer documentación al usuario</a:t>
            </a:r>
            <a:endParaRPr/>
          </a:p>
        </p:txBody>
      </p:sp>
      <p:pic>
        <p:nvPicPr>
          <p:cNvPr id="766" name="Google Shape;766;p113"/>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Métodos tradicionales</a:t>
            </a:r>
            <a:endParaRPr/>
          </a:p>
        </p:txBody>
      </p:sp>
      <p:sp>
        <p:nvSpPr>
          <p:cNvPr id="772" name="Google Shape;772;p114"/>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700"/>
              <a:t>Ventajas: </a:t>
            </a:r>
            <a:r>
              <a:rPr lang="es" sz="1700"/>
              <a:t>acceso físico, estructura organizada y durabilidad.</a:t>
            </a:r>
            <a:endParaRPr sz="1700"/>
          </a:p>
          <a:p>
            <a:pPr indent="0" lvl="0" marL="0" rtl="0" algn="l">
              <a:spcBef>
                <a:spcPts val="1200"/>
              </a:spcBef>
              <a:spcAft>
                <a:spcPts val="1200"/>
              </a:spcAft>
              <a:buNone/>
            </a:pPr>
            <a:r>
              <a:rPr b="1" lang="es" sz="1700"/>
              <a:t>Desventajas: </a:t>
            </a:r>
            <a:r>
              <a:rPr lang="es" sz="1700"/>
              <a:t>dificultad para actualizarlo, costes y limitaciones en el contenido.</a:t>
            </a:r>
            <a:endParaRPr sz="1700"/>
          </a:p>
        </p:txBody>
      </p:sp>
      <p:pic>
        <p:nvPicPr>
          <p:cNvPr id="773" name="Google Shape;773;p114"/>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774" name="Google Shape;774;p114"/>
          <p:cNvPicPr preferRelativeResize="0"/>
          <p:nvPr/>
        </p:nvPicPr>
        <p:blipFill>
          <a:blip r:embed="rId4">
            <a:alphaModFix/>
          </a:blip>
          <a:stretch>
            <a:fillRect/>
          </a:stretch>
        </p:blipFill>
        <p:spPr>
          <a:xfrm>
            <a:off x="5277612" y="1318650"/>
            <a:ext cx="2984851"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Métodos digitales</a:t>
            </a:r>
            <a:endParaRPr/>
          </a:p>
        </p:txBody>
      </p:sp>
      <p:sp>
        <p:nvSpPr>
          <p:cNvPr id="780" name="Google Shape;780;p115"/>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700"/>
              <a:t>Ventajas: </a:t>
            </a:r>
            <a:r>
              <a:rPr lang="es" sz="1700"/>
              <a:t>fácil acceso, posibilidad de búsqueda y actualizaciones inmediatas.</a:t>
            </a:r>
            <a:endParaRPr sz="1700"/>
          </a:p>
          <a:p>
            <a:pPr indent="0" lvl="0" marL="0" rtl="0" algn="l">
              <a:spcBef>
                <a:spcPts val="1200"/>
              </a:spcBef>
              <a:spcAft>
                <a:spcPts val="1200"/>
              </a:spcAft>
              <a:buNone/>
            </a:pPr>
            <a:r>
              <a:rPr b="1" lang="es" sz="1700"/>
              <a:t>Desventajas: </a:t>
            </a:r>
            <a:r>
              <a:rPr lang="es" sz="1700"/>
              <a:t>costos operativos, requiere infraestructura.</a:t>
            </a:r>
            <a:endParaRPr sz="1700"/>
          </a:p>
        </p:txBody>
      </p:sp>
      <p:pic>
        <p:nvPicPr>
          <p:cNvPr id="781" name="Google Shape;781;p115"/>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782" name="Google Shape;782;p115"/>
          <p:cNvPicPr preferRelativeResize="0"/>
          <p:nvPr/>
        </p:nvPicPr>
        <p:blipFill>
          <a:blip r:embed="rId4">
            <a:alphaModFix/>
          </a:blip>
          <a:stretch>
            <a:fillRect/>
          </a:stretch>
        </p:blipFill>
        <p:spPr>
          <a:xfrm>
            <a:off x="4871025" y="1441200"/>
            <a:ext cx="3139034" cy="22610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Métodos interactivos</a:t>
            </a:r>
            <a:endParaRPr/>
          </a:p>
        </p:txBody>
      </p:sp>
      <p:sp>
        <p:nvSpPr>
          <p:cNvPr id="788" name="Google Shape;788;p116"/>
          <p:cNvSpPr txBox="1"/>
          <p:nvPr>
            <p:ph idx="1" type="body"/>
          </p:nvPr>
        </p:nvSpPr>
        <p:spPr>
          <a:xfrm>
            <a:off x="729325" y="1774075"/>
            <a:ext cx="3774300" cy="2261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s" sz="1700"/>
              <a:t>Ventajas:</a:t>
            </a:r>
            <a:r>
              <a:rPr lang="es" sz="1700"/>
              <a:t> visual y fácil de entender, accesibilidad, interactividad, experiencia práctica y compromiso del usuario. </a:t>
            </a:r>
            <a:endParaRPr sz="1700"/>
          </a:p>
          <a:p>
            <a:pPr indent="0" lvl="0" marL="0" rtl="0" algn="l">
              <a:spcBef>
                <a:spcPts val="1200"/>
              </a:spcBef>
              <a:spcAft>
                <a:spcPts val="1200"/>
              </a:spcAft>
              <a:buNone/>
            </a:pPr>
            <a:r>
              <a:rPr b="1" lang="es" sz="1700"/>
              <a:t>Desventajas: </a:t>
            </a:r>
            <a:r>
              <a:rPr lang="es" sz="1700"/>
              <a:t>actualización más compleja, coste inicial, dependencias del software y requiere desarrollo avanzado. </a:t>
            </a:r>
            <a:endParaRPr sz="1700"/>
          </a:p>
        </p:txBody>
      </p:sp>
      <p:pic>
        <p:nvPicPr>
          <p:cNvPr id="789" name="Google Shape;789;p116"/>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790" name="Google Shape;790;p116"/>
          <p:cNvPicPr preferRelativeResize="0"/>
          <p:nvPr/>
        </p:nvPicPr>
        <p:blipFill>
          <a:blip r:embed="rId4">
            <a:alphaModFix/>
          </a:blip>
          <a:stretch>
            <a:fillRect/>
          </a:stretch>
        </p:blipFill>
        <p:spPr>
          <a:xfrm>
            <a:off x="5913062" y="1412200"/>
            <a:ext cx="1732613" cy="298485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1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10. Gestión de versiones y actualizaciones</a:t>
            </a:r>
            <a:endParaRPr sz="4700"/>
          </a:p>
        </p:txBody>
      </p:sp>
      <p:pic>
        <p:nvPicPr>
          <p:cNvPr id="796" name="Google Shape;796;p117"/>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10.1. ¿Qué es la gestión de versiones?</a:t>
            </a:r>
            <a:endParaRPr/>
          </a:p>
        </p:txBody>
      </p:sp>
      <p:pic>
        <p:nvPicPr>
          <p:cNvPr id="802" name="Google Shape;802;p118"/>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9"/>
          <p:cNvSpPr txBox="1"/>
          <p:nvPr>
            <p:ph idx="1" type="body"/>
          </p:nvPr>
        </p:nvSpPr>
        <p:spPr>
          <a:xfrm>
            <a:off x="729325" y="1377825"/>
            <a:ext cx="76512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La gestión de versiones es un conjunto de procesos y herramientas diseñados para controlar y registrar los cambios realizados en un sistema, proyecto o producto a lo largo del tiempo.</a:t>
            </a:r>
            <a:endParaRPr sz="1700"/>
          </a:p>
        </p:txBody>
      </p:sp>
      <p:pic>
        <p:nvPicPr>
          <p:cNvPr id="808" name="Google Shape;808;p119"/>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809" name="Google Shape;809;p119"/>
          <p:cNvPicPr preferRelativeResize="0"/>
          <p:nvPr/>
        </p:nvPicPr>
        <p:blipFill>
          <a:blip r:embed="rId4">
            <a:alphaModFix/>
          </a:blip>
          <a:stretch>
            <a:fillRect/>
          </a:stretch>
        </p:blipFill>
        <p:spPr>
          <a:xfrm>
            <a:off x="536388" y="2716600"/>
            <a:ext cx="8071225" cy="12283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2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10.2. Importancia de las actualizaciones</a:t>
            </a:r>
            <a:endParaRPr/>
          </a:p>
        </p:txBody>
      </p:sp>
      <p:pic>
        <p:nvPicPr>
          <p:cNvPr id="815" name="Google Shape;815;p120"/>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1"/>
          <p:cNvSpPr txBox="1"/>
          <p:nvPr>
            <p:ph idx="1" type="body"/>
          </p:nvPr>
        </p:nvSpPr>
        <p:spPr>
          <a:xfrm>
            <a:off x="729325" y="1489975"/>
            <a:ext cx="3774300" cy="2261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s" sz="1700"/>
              <a:t>Las actualizaciones son esenciales para mantener un sistema seguro, funcional y alineado con las necesidades cambiantes de los usuarios y del entorno tecnológico. Estas pueden incluir correcciones de errores, mejoras de seguridad o la incorporación de nuevas funcionalidades.</a:t>
            </a:r>
            <a:endParaRPr sz="1700"/>
          </a:p>
        </p:txBody>
      </p:sp>
      <p:pic>
        <p:nvPicPr>
          <p:cNvPr id="821" name="Google Shape;821;p121"/>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822" name="Google Shape;822;p121"/>
          <p:cNvPicPr preferRelativeResize="0"/>
          <p:nvPr/>
        </p:nvPicPr>
        <p:blipFill>
          <a:blip r:embed="rId4">
            <a:alphaModFix/>
          </a:blip>
          <a:stretch>
            <a:fillRect/>
          </a:stretch>
        </p:blipFill>
        <p:spPr>
          <a:xfrm>
            <a:off x="4611175" y="1520225"/>
            <a:ext cx="4335575" cy="22005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La cadena de valor</a:t>
            </a:r>
            <a:endParaRPr/>
          </a:p>
        </p:txBody>
      </p:sp>
      <p:sp>
        <p:nvSpPr>
          <p:cNvPr id="152" name="Google Shape;152;p23"/>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Es un modelo que reúne todos aquellos recursos y procesos que intervienen en el funcionamiento cotidiano para cumplir su objetivo final.</a:t>
            </a:r>
            <a:endParaRPr sz="1700"/>
          </a:p>
        </p:txBody>
      </p:sp>
      <p:pic>
        <p:nvPicPr>
          <p:cNvPr id="153" name="Google Shape;153;p23"/>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154" name="Google Shape;154;p23"/>
          <p:cNvPicPr preferRelativeResize="0"/>
          <p:nvPr/>
        </p:nvPicPr>
        <p:blipFill>
          <a:blip r:embed="rId4">
            <a:alphaModFix/>
          </a:blip>
          <a:stretch>
            <a:fillRect/>
          </a:stretch>
        </p:blipFill>
        <p:spPr>
          <a:xfrm>
            <a:off x="5419626" y="1318650"/>
            <a:ext cx="2664176" cy="26662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10.3. Pérdida de datos y sus consecuencias</a:t>
            </a:r>
            <a:endParaRPr/>
          </a:p>
        </p:txBody>
      </p:sp>
      <p:pic>
        <p:nvPicPr>
          <p:cNvPr id="828" name="Google Shape;828;p122"/>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23"/>
          <p:cNvSpPr txBox="1"/>
          <p:nvPr>
            <p:ph idx="1" type="body"/>
          </p:nvPr>
        </p:nvSpPr>
        <p:spPr>
          <a:xfrm>
            <a:off x="728700" y="1368075"/>
            <a:ext cx="7562100" cy="14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La </a:t>
            </a:r>
            <a:r>
              <a:rPr b="1" lang="es" sz="1700"/>
              <a:t>pérdida de datos</a:t>
            </a:r>
            <a:r>
              <a:rPr lang="es" sz="1700"/>
              <a:t> ocurre cuando los sistemas de información se corrompen, eliminan o son irrecuperables. Ocurre con mayor frecuencia debido a negligencia en el almacenamiento, la transmisión o el procesamiento.</a:t>
            </a:r>
            <a:endParaRPr sz="1700"/>
          </a:p>
          <a:p>
            <a:pPr indent="0" lvl="0" marL="0" rtl="0" algn="l">
              <a:spcBef>
                <a:spcPts val="1200"/>
              </a:spcBef>
              <a:spcAft>
                <a:spcPts val="1200"/>
              </a:spcAft>
              <a:buNone/>
            </a:pPr>
            <a:r>
              <a:rPr lang="es" sz="1700"/>
              <a:t>Esto se </a:t>
            </a:r>
            <a:r>
              <a:rPr b="1" lang="es" sz="1700"/>
              <a:t>agrava</a:t>
            </a:r>
            <a:r>
              <a:rPr lang="es" sz="1700"/>
              <a:t> cuando: </a:t>
            </a:r>
            <a:endParaRPr sz="1700"/>
          </a:p>
        </p:txBody>
      </p:sp>
      <p:pic>
        <p:nvPicPr>
          <p:cNvPr id="834" name="Google Shape;834;p123"/>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835" name="Google Shape;835;p123"/>
          <p:cNvPicPr preferRelativeResize="0"/>
          <p:nvPr/>
        </p:nvPicPr>
        <p:blipFill>
          <a:blip r:embed="rId4">
            <a:alphaModFix/>
          </a:blip>
          <a:stretch>
            <a:fillRect/>
          </a:stretch>
        </p:blipFill>
        <p:spPr>
          <a:xfrm>
            <a:off x="1268611" y="3097975"/>
            <a:ext cx="6482274" cy="1319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10.4. Métodos para evitar la pérdida de datos</a:t>
            </a:r>
            <a:endParaRPr/>
          </a:p>
        </p:txBody>
      </p:sp>
      <p:pic>
        <p:nvPicPr>
          <p:cNvPr id="841" name="Google Shape;841;p124"/>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Sistemas de conmutación por errores</a:t>
            </a:r>
            <a:endParaRPr/>
          </a:p>
        </p:txBody>
      </p:sp>
      <p:sp>
        <p:nvSpPr>
          <p:cNvPr id="847" name="Google Shape;847;p125"/>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Es una infraestructura diseñada para garantizar la continuidad operativa en caso de fallos en los sistemas principales. Estos sistemas transfieren automáticamente las operaciones críticas a un sistema secundario cuando el principal falla.</a:t>
            </a:r>
            <a:endParaRPr sz="1700"/>
          </a:p>
        </p:txBody>
      </p:sp>
      <p:pic>
        <p:nvPicPr>
          <p:cNvPr id="848" name="Google Shape;848;p125"/>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849" name="Google Shape;849;p125"/>
          <p:cNvPicPr preferRelativeResize="0"/>
          <p:nvPr/>
        </p:nvPicPr>
        <p:blipFill>
          <a:blip r:embed="rId4">
            <a:alphaModFix/>
          </a:blip>
          <a:stretch>
            <a:fillRect/>
          </a:stretch>
        </p:blipFill>
        <p:spPr>
          <a:xfrm>
            <a:off x="4885175" y="2214400"/>
            <a:ext cx="3532675" cy="19871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Redundancia</a:t>
            </a:r>
            <a:endParaRPr/>
          </a:p>
        </p:txBody>
      </p:sp>
      <p:sp>
        <p:nvSpPr>
          <p:cNvPr id="855" name="Google Shape;855;p126"/>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La redundancia implica duplicar datos, sistemas o componentes críticos para garantizar que, si un elemento falla, otro tome su lugar sin afectar las operaciones.</a:t>
            </a:r>
            <a:endParaRPr sz="1700"/>
          </a:p>
        </p:txBody>
      </p:sp>
      <p:pic>
        <p:nvPicPr>
          <p:cNvPr id="856" name="Google Shape;856;p126"/>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857" name="Google Shape;857;p126"/>
          <p:cNvPicPr preferRelativeResize="0"/>
          <p:nvPr/>
        </p:nvPicPr>
        <p:blipFill>
          <a:blip r:embed="rId4">
            <a:alphaModFix/>
          </a:blip>
          <a:stretch>
            <a:fillRect/>
          </a:stretch>
        </p:blipFill>
        <p:spPr>
          <a:xfrm>
            <a:off x="5337399" y="1550225"/>
            <a:ext cx="2811450" cy="27592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Uso de medios extraíbles</a:t>
            </a:r>
            <a:endParaRPr/>
          </a:p>
        </p:txBody>
      </p:sp>
      <p:sp>
        <p:nvSpPr>
          <p:cNvPr id="863" name="Google Shape;863;p127"/>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Los medios extraíbles, como discos duros externos, unidades USB y cintas magnéticas, son soluciones tradicionales para realizar copias de seguridad y evitar la pérdida de datos.</a:t>
            </a:r>
            <a:endParaRPr sz="1700"/>
          </a:p>
        </p:txBody>
      </p:sp>
      <p:pic>
        <p:nvPicPr>
          <p:cNvPr id="864" name="Google Shape;864;p127"/>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865" name="Google Shape;865;p127"/>
          <p:cNvPicPr preferRelativeResize="0"/>
          <p:nvPr/>
        </p:nvPicPr>
        <p:blipFill>
          <a:blip r:embed="rId4">
            <a:alphaModFix/>
          </a:blip>
          <a:stretch>
            <a:fillRect/>
          </a:stretch>
        </p:blipFill>
        <p:spPr>
          <a:xfrm>
            <a:off x="4887750" y="1725275"/>
            <a:ext cx="3560151" cy="20047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Almacenamiento externo y en línea</a:t>
            </a:r>
            <a:endParaRPr/>
          </a:p>
        </p:txBody>
      </p:sp>
      <p:sp>
        <p:nvSpPr>
          <p:cNvPr id="871" name="Google Shape;871;p128"/>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El almacenamiento externo y en línea utiliza soluciones basadas en la nube o servidores externos para proteger los datos. Estas soluciones son populares por su escalabilidad y accesibilidad.</a:t>
            </a:r>
            <a:endParaRPr sz="1700"/>
          </a:p>
        </p:txBody>
      </p:sp>
      <p:pic>
        <p:nvPicPr>
          <p:cNvPr id="872" name="Google Shape;872;p128"/>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873" name="Google Shape;873;p128"/>
          <p:cNvPicPr preferRelativeResize="0"/>
          <p:nvPr/>
        </p:nvPicPr>
        <p:blipFill>
          <a:blip r:embed="rId4">
            <a:alphaModFix/>
          </a:blip>
          <a:stretch>
            <a:fillRect/>
          </a:stretch>
        </p:blipFill>
        <p:spPr>
          <a:xfrm>
            <a:off x="4850400" y="2036150"/>
            <a:ext cx="3672251" cy="18408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10.5. Implementación de sistemas de versiones</a:t>
            </a:r>
            <a:endParaRPr/>
          </a:p>
        </p:txBody>
      </p:sp>
      <p:pic>
        <p:nvPicPr>
          <p:cNvPr id="879" name="Google Shape;879;p129"/>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30"/>
          <p:cNvSpPr txBox="1"/>
          <p:nvPr>
            <p:ph idx="1" type="body"/>
          </p:nvPr>
        </p:nvSpPr>
        <p:spPr>
          <a:xfrm>
            <a:off x="729325" y="1377825"/>
            <a:ext cx="7651200" cy="1051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s" sz="1700"/>
              <a:t>Un Sistema de Control de Versiones (SCV) es una herramienta esencial en el desarrollo de software. Su implementación trae consigo numerosos beneficios, especialmente en proyectos complejos donde participan múltiples desarrolladores.</a:t>
            </a:r>
            <a:endParaRPr sz="1700"/>
          </a:p>
        </p:txBody>
      </p:sp>
      <p:pic>
        <p:nvPicPr>
          <p:cNvPr id="885" name="Google Shape;885;p130"/>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886" name="Google Shape;886;p130"/>
          <p:cNvPicPr preferRelativeResize="0"/>
          <p:nvPr/>
        </p:nvPicPr>
        <p:blipFill>
          <a:blip r:embed="rId4">
            <a:alphaModFix/>
          </a:blip>
          <a:stretch>
            <a:fillRect/>
          </a:stretch>
        </p:blipFill>
        <p:spPr>
          <a:xfrm>
            <a:off x="568975" y="2724075"/>
            <a:ext cx="8006050" cy="11996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131"/>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892" name="Google Shape;892;p131"/>
          <p:cNvPicPr preferRelativeResize="0"/>
          <p:nvPr/>
        </p:nvPicPr>
        <p:blipFill>
          <a:blip r:embed="rId4">
            <a:alphaModFix/>
          </a:blip>
          <a:stretch>
            <a:fillRect/>
          </a:stretch>
        </p:blipFill>
        <p:spPr>
          <a:xfrm>
            <a:off x="668250" y="1984025"/>
            <a:ext cx="3054802" cy="1718326"/>
          </a:xfrm>
          <a:prstGeom prst="rect">
            <a:avLst/>
          </a:prstGeom>
          <a:noFill/>
          <a:ln>
            <a:noFill/>
          </a:ln>
        </p:spPr>
      </p:pic>
      <p:pic>
        <p:nvPicPr>
          <p:cNvPr id="893" name="Google Shape;893;p131"/>
          <p:cNvPicPr preferRelativeResize="0"/>
          <p:nvPr/>
        </p:nvPicPr>
        <p:blipFill>
          <a:blip r:embed="rId5">
            <a:alphaModFix/>
          </a:blip>
          <a:stretch>
            <a:fillRect/>
          </a:stretch>
        </p:blipFill>
        <p:spPr>
          <a:xfrm>
            <a:off x="4160850" y="2081200"/>
            <a:ext cx="4273425" cy="158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La cadena de valor de Porter</a:t>
            </a:r>
            <a:endParaRPr/>
          </a:p>
        </p:txBody>
      </p:sp>
      <p:pic>
        <p:nvPicPr>
          <p:cNvPr id="160" name="Google Shape;160;p24"/>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161" name="Google Shape;161;p24"/>
          <p:cNvPicPr preferRelativeResize="0"/>
          <p:nvPr/>
        </p:nvPicPr>
        <p:blipFill>
          <a:blip r:embed="rId4">
            <a:alphaModFix/>
          </a:blip>
          <a:stretch>
            <a:fillRect/>
          </a:stretch>
        </p:blipFill>
        <p:spPr>
          <a:xfrm>
            <a:off x="1814375" y="1991300"/>
            <a:ext cx="5515251" cy="2441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167" name="Google Shape;167;p25"/>
          <p:cNvPicPr preferRelativeResize="0"/>
          <p:nvPr/>
        </p:nvPicPr>
        <p:blipFill>
          <a:blip r:embed="rId4">
            <a:alphaModFix/>
          </a:blip>
          <a:stretch>
            <a:fillRect/>
          </a:stretch>
        </p:blipFill>
        <p:spPr>
          <a:xfrm>
            <a:off x="1989288" y="726613"/>
            <a:ext cx="5165426" cy="369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1.3. El sistema de información en las organizaciones</a:t>
            </a:r>
            <a:endParaRPr/>
          </a:p>
        </p:txBody>
      </p:sp>
      <p:pic>
        <p:nvPicPr>
          <p:cNvPr id="173" name="Google Shape;173;p26"/>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1" type="body"/>
          </p:nvPr>
        </p:nvSpPr>
        <p:spPr>
          <a:xfrm>
            <a:off x="721225" y="1555000"/>
            <a:ext cx="7562100" cy="141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Un </a:t>
            </a:r>
            <a:r>
              <a:rPr b="1" lang="es" sz="1700"/>
              <a:t>sistema de información organizacional </a:t>
            </a:r>
            <a:r>
              <a:rPr lang="es" sz="1700"/>
              <a:t> es un conjunto de elementos (personas, datos, procedimientos y recursos) que trabajan juntos para transformar datos en información útil y accesible para quienes la necesitan dentro de una organización.</a:t>
            </a:r>
            <a:endParaRPr sz="1700"/>
          </a:p>
        </p:txBody>
      </p:sp>
      <p:pic>
        <p:nvPicPr>
          <p:cNvPr id="179" name="Google Shape;179;p27"/>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180" name="Google Shape;180;p27"/>
          <p:cNvPicPr preferRelativeResize="0"/>
          <p:nvPr/>
        </p:nvPicPr>
        <p:blipFill>
          <a:blip r:embed="rId4">
            <a:alphaModFix/>
          </a:blip>
          <a:stretch>
            <a:fillRect/>
          </a:stretch>
        </p:blipFill>
        <p:spPr>
          <a:xfrm>
            <a:off x="1144250" y="3010450"/>
            <a:ext cx="6855499" cy="1270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idx="1" type="body"/>
          </p:nvPr>
        </p:nvSpPr>
        <p:spPr>
          <a:xfrm>
            <a:off x="721225" y="1555000"/>
            <a:ext cx="7562100" cy="141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Aunque los sistemas de información no se limitan a la tecnología, hoy en día sería difícil imaginarlos sin ella. Las </a:t>
            </a:r>
            <a:r>
              <a:rPr b="1" lang="es" sz="1700"/>
              <a:t>tecnologías de la información (TI)</a:t>
            </a:r>
            <a:r>
              <a:rPr lang="es" sz="1700"/>
              <a:t> incluyen herramientas como ordenadores, servidores, software y redes, que permiten automatizar procesos y simplificar tareas.</a:t>
            </a:r>
            <a:endParaRPr sz="1700"/>
          </a:p>
        </p:txBody>
      </p:sp>
      <p:pic>
        <p:nvPicPr>
          <p:cNvPr id="186" name="Google Shape;186;p28"/>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187" name="Google Shape;187;p28"/>
          <p:cNvPicPr preferRelativeResize="0"/>
          <p:nvPr/>
        </p:nvPicPr>
        <p:blipFill>
          <a:blip r:embed="rId4">
            <a:alphaModFix/>
          </a:blip>
          <a:stretch>
            <a:fillRect/>
          </a:stretch>
        </p:blipFill>
        <p:spPr>
          <a:xfrm>
            <a:off x="3724150" y="2817000"/>
            <a:ext cx="4402275" cy="1701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2. La administración del sistema de información</a:t>
            </a:r>
            <a:endParaRPr sz="4700"/>
          </a:p>
        </p:txBody>
      </p:sp>
      <p:pic>
        <p:nvPicPr>
          <p:cNvPr id="193" name="Google Shape;193;p29"/>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2.1. </a:t>
            </a:r>
            <a:r>
              <a:rPr lang="es"/>
              <a:t>La estrategia y la tecnología de las organizaciones</a:t>
            </a:r>
            <a:endParaRPr/>
          </a:p>
        </p:txBody>
      </p:sp>
      <p:pic>
        <p:nvPicPr>
          <p:cNvPr id="199" name="Google Shape;199;p30"/>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idx="1" type="body"/>
          </p:nvPr>
        </p:nvSpPr>
        <p:spPr>
          <a:xfrm>
            <a:off x="721225" y="1555000"/>
            <a:ext cx="3300900" cy="282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La </a:t>
            </a:r>
            <a:r>
              <a:rPr b="1" lang="es" sz="1700"/>
              <a:t>estrategia</a:t>
            </a:r>
            <a:r>
              <a:rPr lang="es" sz="1700"/>
              <a:t> es una guía que desarrolla los objetivos de una organización atendiendo a su situación y contexto durante un período de tiempo acotado.</a:t>
            </a:r>
            <a:endParaRPr sz="1700"/>
          </a:p>
        </p:txBody>
      </p:sp>
      <p:pic>
        <p:nvPicPr>
          <p:cNvPr id="205" name="Google Shape;205;p31"/>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206" name="Google Shape;206;p31"/>
          <p:cNvPicPr preferRelativeResize="0"/>
          <p:nvPr/>
        </p:nvPicPr>
        <p:blipFill>
          <a:blip r:embed="rId4">
            <a:alphaModFix/>
          </a:blip>
          <a:stretch>
            <a:fillRect/>
          </a:stretch>
        </p:blipFill>
        <p:spPr>
          <a:xfrm>
            <a:off x="5191275" y="1266325"/>
            <a:ext cx="2755776" cy="2755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Índice</a:t>
            </a:r>
            <a:endParaRPr/>
          </a:p>
        </p:txBody>
      </p:sp>
      <p:sp>
        <p:nvSpPr>
          <p:cNvPr id="94" name="Google Shape;94;p14"/>
          <p:cNvSpPr txBox="1"/>
          <p:nvPr>
            <p:ph idx="1" type="body"/>
          </p:nvPr>
        </p:nvSpPr>
        <p:spPr>
          <a:xfrm>
            <a:off x="2317550" y="553250"/>
            <a:ext cx="6048000" cy="4246500"/>
          </a:xfrm>
          <a:prstGeom prst="rect">
            <a:avLst/>
          </a:prstGeom>
        </p:spPr>
        <p:txBody>
          <a:bodyPr anchorCtr="0" anchor="t" bIns="91425" lIns="91425" spcFirstLastPara="1" rIns="91425" wrap="square" tIns="91425">
            <a:normAutofit lnSpcReduction="10000"/>
          </a:bodyPr>
          <a:lstStyle/>
          <a:p>
            <a:pPr indent="-311150" lvl="0" marL="457200" rtl="0" algn="l">
              <a:lnSpc>
                <a:spcPct val="115000"/>
              </a:lnSpc>
              <a:spcBef>
                <a:spcPts val="0"/>
              </a:spcBef>
              <a:spcAft>
                <a:spcPts val="0"/>
              </a:spcAft>
              <a:buSzPts val="1300"/>
              <a:buAutoNum type="arabicPeriod"/>
            </a:pPr>
            <a:r>
              <a:rPr b="1" lang="es"/>
              <a:t>Los sistemas de información</a:t>
            </a:r>
            <a:endParaRPr b="1"/>
          </a:p>
          <a:p>
            <a:pPr indent="0" lvl="0" marL="457200" rtl="0" algn="l">
              <a:lnSpc>
                <a:spcPct val="115000"/>
              </a:lnSpc>
              <a:spcBef>
                <a:spcPts val="0"/>
              </a:spcBef>
              <a:spcAft>
                <a:spcPts val="0"/>
              </a:spcAft>
              <a:buNone/>
            </a:pPr>
            <a:r>
              <a:rPr lang="es"/>
              <a:t>1.1. Los datos, la información y el conocimiento</a:t>
            </a:r>
            <a:endParaRPr/>
          </a:p>
          <a:p>
            <a:pPr indent="0" lvl="0" marL="457200" rtl="0" algn="l">
              <a:lnSpc>
                <a:spcPct val="115000"/>
              </a:lnSpc>
              <a:spcBef>
                <a:spcPts val="0"/>
              </a:spcBef>
              <a:spcAft>
                <a:spcPts val="0"/>
              </a:spcAft>
              <a:buNone/>
            </a:pPr>
            <a:r>
              <a:rPr lang="es"/>
              <a:t>1.2. La información en las organizaciones</a:t>
            </a:r>
            <a:endParaRPr/>
          </a:p>
          <a:p>
            <a:pPr indent="0" lvl="0" marL="457200" rtl="0" algn="l">
              <a:lnSpc>
                <a:spcPct val="115000"/>
              </a:lnSpc>
              <a:spcBef>
                <a:spcPts val="0"/>
              </a:spcBef>
              <a:spcAft>
                <a:spcPts val="0"/>
              </a:spcAft>
              <a:buNone/>
            </a:pPr>
            <a:r>
              <a:rPr lang="es"/>
              <a:t>1.3. El sistema de información en las organizaciones</a:t>
            </a:r>
            <a:endParaRPr/>
          </a:p>
          <a:p>
            <a:pPr indent="-311150" lvl="0" marL="457200" rtl="0" algn="l">
              <a:lnSpc>
                <a:spcPct val="115000"/>
              </a:lnSpc>
              <a:spcBef>
                <a:spcPts val="0"/>
              </a:spcBef>
              <a:spcAft>
                <a:spcPts val="0"/>
              </a:spcAft>
              <a:buSzPts val="1300"/>
              <a:buAutoNum type="arabicPeriod"/>
            </a:pPr>
            <a:r>
              <a:rPr b="1" lang="es"/>
              <a:t>La administración de sistema de información</a:t>
            </a:r>
            <a:endParaRPr b="1"/>
          </a:p>
          <a:p>
            <a:pPr indent="0" lvl="0" marL="457200" rtl="0" algn="l">
              <a:lnSpc>
                <a:spcPct val="115000"/>
              </a:lnSpc>
              <a:spcBef>
                <a:spcPts val="0"/>
              </a:spcBef>
              <a:spcAft>
                <a:spcPts val="0"/>
              </a:spcAft>
              <a:buNone/>
            </a:pPr>
            <a:r>
              <a:rPr lang="es"/>
              <a:t>2.1. La estrategia y la tecnología de las organizaciones</a:t>
            </a:r>
            <a:endParaRPr/>
          </a:p>
          <a:p>
            <a:pPr indent="0" lvl="0" marL="457200" rtl="0" algn="l">
              <a:lnSpc>
                <a:spcPct val="115000"/>
              </a:lnSpc>
              <a:spcBef>
                <a:spcPts val="0"/>
              </a:spcBef>
              <a:spcAft>
                <a:spcPts val="0"/>
              </a:spcAft>
              <a:buNone/>
            </a:pPr>
            <a:r>
              <a:rPr lang="es"/>
              <a:t>2.2. Los roles y los perfiles del sistema de información</a:t>
            </a:r>
            <a:endParaRPr/>
          </a:p>
          <a:p>
            <a:pPr indent="0" lvl="0" marL="457200" rtl="0" algn="l">
              <a:lnSpc>
                <a:spcPct val="115000"/>
              </a:lnSpc>
              <a:spcBef>
                <a:spcPts val="0"/>
              </a:spcBef>
              <a:spcAft>
                <a:spcPts val="0"/>
              </a:spcAft>
              <a:buNone/>
            </a:pPr>
            <a:r>
              <a:rPr lang="es"/>
              <a:t>2.3. El departamento de sistemas de información</a:t>
            </a:r>
            <a:endParaRPr/>
          </a:p>
          <a:p>
            <a:pPr indent="-311150" lvl="0" marL="457200" rtl="0" algn="l">
              <a:lnSpc>
                <a:spcPct val="115000"/>
              </a:lnSpc>
              <a:spcBef>
                <a:spcPts val="0"/>
              </a:spcBef>
              <a:spcAft>
                <a:spcPts val="0"/>
              </a:spcAft>
              <a:buSzPts val="1300"/>
              <a:buAutoNum type="arabicPeriod"/>
            </a:pPr>
            <a:r>
              <a:rPr b="1" lang="es"/>
              <a:t>Las </a:t>
            </a:r>
            <a:r>
              <a:rPr b="1" lang="es"/>
              <a:t>tipologías</a:t>
            </a:r>
            <a:r>
              <a:rPr b="1" lang="es"/>
              <a:t> de sistemas de información</a:t>
            </a:r>
            <a:endParaRPr b="1"/>
          </a:p>
          <a:p>
            <a:pPr indent="0" lvl="0" marL="457200" rtl="0" algn="l">
              <a:lnSpc>
                <a:spcPct val="115000"/>
              </a:lnSpc>
              <a:spcBef>
                <a:spcPts val="0"/>
              </a:spcBef>
              <a:spcAft>
                <a:spcPts val="0"/>
              </a:spcAft>
              <a:buNone/>
            </a:pPr>
            <a:r>
              <a:rPr lang="es"/>
              <a:t>3.1. Los sistemas de información integrados</a:t>
            </a:r>
            <a:endParaRPr/>
          </a:p>
          <a:p>
            <a:pPr indent="0" lvl="0" marL="457200" rtl="0" algn="l">
              <a:lnSpc>
                <a:spcPct val="115000"/>
              </a:lnSpc>
              <a:spcBef>
                <a:spcPts val="0"/>
              </a:spcBef>
              <a:spcAft>
                <a:spcPts val="0"/>
              </a:spcAft>
              <a:buNone/>
            </a:pPr>
            <a:r>
              <a:rPr lang="es"/>
              <a:t>3.2. Los sistemas de información operacionales</a:t>
            </a:r>
            <a:endParaRPr/>
          </a:p>
          <a:p>
            <a:pPr indent="0" lvl="0" marL="457200" rtl="0" algn="l">
              <a:lnSpc>
                <a:spcPct val="115000"/>
              </a:lnSpc>
              <a:spcBef>
                <a:spcPts val="0"/>
              </a:spcBef>
              <a:spcAft>
                <a:spcPts val="0"/>
              </a:spcAft>
              <a:buNone/>
            </a:pPr>
            <a:r>
              <a:rPr lang="es"/>
              <a:t>3.3. Los sistemas de información decisionales</a:t>
            </a:r>
            <a:endParaRPr/>
          </a:p>
          <a:p>
            <a:pPr indent="-311150" lvl="0" marL="457200" rtl="0" algn="l">
              <a:lnSpc>
                <a:spcPct val="115000"/>
              </a:lnSpc>
              <a:spcBef>
                <a:spcPts val="0"/>
              </a:spcBef>
              <a:spcAft>
                <a:spcPts val="0"/>
              </a:spcAft>
              <a:buSzPts val="1300"/>
              <a:buAutoNum type="arabicPeriod"/>
            </a:pPr>
            <a:r>
              <a:rPr b="1" lang="es"/>
              <a:t>La implantación del sistema de información</a:t>
            </a:r>
            <a:endParaRPr b="1"/>
          </a:p>
          <a:p>
            <a:pPr indent="0" lvl="0" marL="457200" rtl="0" algn="l">
              <a:lnSpc>
                <a:spcPct val="115000"/>
              </a:lnSpc>
              <a:spcBef>
                <a:spcPts val="0"/>
              </a:spcBef>
              <a:spcAft>
                <a:spcPts val="0"/>
              </a:spcAft>
              <a:buNone/>
            </a:pPr>
            <a:r>
              <a:rPr lang="es"/>
              <a:t>4.1. El proyecto de implantación</a:t>
            </a:r>
            <a:endParaRPr/>
          </a:p>
          <a:p>
            <a:pPr indent="0" lvl="0" marL="457200" rtl="0" algn="l">
              <a:lnSpc>
                <a:spcPct val="115000"/>
              </a:lnSpc>
              <a:spcBef>
                <a:spcPts val="0"/>
              </a:spcBef>
              <a:spcAft>
                <a:spcPts val="0"/>
              </a:spcAft>
              <a:buNone/>
            </a:pPr>
            <a:r>
              <a:rPr lang="es"/>
              <a:t>4.2. El mantenimiento y la adaptación de las soluciones</a:t>
            </a:r>
            <a:endParaRPr/>
          </a:p>
          <a:p>
            <a:pPr indent="0" lvl="0" marL="457200" rtl="0" algn="l">
              <a:lnSpc>
                <a:spcPct val="115000"/>
              </a:lnSpc>
              <a:spcBef>
                <a:spcPts val="0"/>
              </a:spcBef>
              <a:spcAft>
                <a:spcPts val="0"/>
              </a:spcAft>
              <a:buNone/>
            </a:pPr>
            <a:r>
              <a:rPr lang="es"/>
              <a:t>4.3. La evolución y la migración de las soluciones</a:t>
            </a:r>
            <a:endParaRPr/>
          </a:p>
          <a:p>
            <a:pPr indent="0" lvl="0" marL="457200" rtl="0" algn="l">
              <a:lnSpc>
                <a:spcPct val="115000"/>
              </a:lnSpc>
              <a:spcBef>
                <a:spcPts val="0"/>
              </a:spcBef>
              <a:spcAft>
                <a:spcPts val="0"/>
              </a:spcAft>
              <a:buNone/>
            </a:pPr>
            <a:r>
              <a:rPr lang="es"/>
              <a:t>4.4. La transformación digital y las tecnologías subyacentes</a:t>
            </a:r>
            <a:endParaRPr/>
          </a:p>
          <a:p>
            <a:pPr indent="-311150" lvl="0" marL="457200" rtl="0" algn="l">
              <a:lnSpc>
                <a:spcPct val="115000"/>
              </a:lnSpc>
              <a:spcBef>
                <a:spcPts val="0"/>
              </a:spcBef>
              <a:spcAft>
                <a:spcPts val="0"/>
              </a:spcAft>
              <a:buSzPts val="1300"/>
              <a:buAutoNum type="arabicPeriod"/>
            </a:pPr>
            <a:r>
              <a:rPr b="1" lang="es"/>
              <a:t>La seguridad de la información</a:t>
            </a:r>
            <a:endParaRPr b="1"/>
          </a:p>
        </p:txBody>
      </p:sp>
      <p:pic>
        <p:nvPicPr>
          <p:cNvPr id="95" name="Google Shape;95;p14"/>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2.2. Los roles y los perfiles del sistema de información</a:t>
            </a:r>
            <a:endParaRPr/>
          </a:p>
        </p:txBody>
      </p:sp>
      <p:pic>
        <p:nvPicPr>
          <p:cNvPr id="212" name="Google Shape;212;p32"/>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CIO</a:t>
            </a:r>
            <a:endParaRPr/>
          </a:p>
        </p:txBody>
      </p:sp>
      <p:sp>
        <p:nvSpPr>
          <p:cNvPr id="218" name="Google Shape;218;p33"/>
          <p:cNvSpPr txBox="1"/>
          <p:nvPr>
            <p:ph idx="1" type="body"/>
          </p:nvPr>
        </p:nvSpPr>
        <p:spPr>
          <a:xfrm>
            <a:off x="729325" y="1774075"/>
            <a:ext cx="3774300" cy="2261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sz="1700"/>
              <a:t>Líder estratégico del sistema de información.</a:t>
            </a:r>
            <a:endParaRPr sz="1700"/>
          </a:p>
          <a:p>
            <a:pPr indent="0" lvl="0" marL="0" rtl="0" algn="l">
              <a:spcBef>
                <a:spcPts val="1200"/>
              </a:spcBef>
              <a:spcAft>
                <a:spcPts val="0"/>
              </a:spcAft>
              <a:buNone/>
            </a:pPr>
            <a:r>
              <a:rPr lang="es" sz="1700"/>
              <a:t>Traduce los objetivos de la organización en estrategias tecnológicas.</a:t>
            </a:r>
            <a:endParaRPr sz="1700"/>
          </a:p>
          <a:p>
            <a:pPr indent="0" lvl="0" marL="0" rtl="0" algn="l">
              <a:spcBef>
                <a:spcPts val="1200"/>
              </a:spcBef>
              <a:spcAft>
                <a:spcPts val="1200"/>
              </a:spcAft>
              <a:buNone/>
            </a:pPr>
            <a:r>
              <a:rPr lang="es" sz="1700"/>
              <a:t>Supervisa el departamento de sistemas y fomenta el uso innovador de la tecnología.</a:t>
            </a:r>
            <a:endParaRPr sz="1700"/>
          </a:p>
        </p:txBody>
      </p:sp>
      <p:pic>
        <p:nvPicPr>
          <p:cNvPr id="219" name="Google Shape;219;p33"/>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220" name="Google Shape;220;p33"/>
          <p:cNvPicPr preferRelativeResize="0"/>
          <p:nvPr/>
        </p:nvPicPr>
        <p:blipFill>
          <a:blip r:embed="rId4">
            <a:alphaModFix/>
          </a:blip>
          <a:stretch>
            <a:fillRect/>
          </a:stretch>
        </p:blipFill>
        <p:spPr>
          <a:xfrm>
            <a:off x="5240237" y="1355125"/>
            <a:ext cx="2982519"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Jefe de proyecto</a:t>
            </a:r>
            <a:endParaRPr/>
          </a:p>
        </p:txBody>
      </p:sp>
      <p:sp>
        <p:nvSpPr>
          <p:cNvPr id="226" name="Google Shape;226;p34"/>
          <p:cNvSpPr txBox="1"/>
          <p:nvPr>
            <p:ph idx="1" type="body"/>
          </p:nvPr>
        </p:nvSpPr>
        <p:spPr>
          <a:xfrm>
            <a:off x="729325" y="1774075"/>
            <a:ext cx="3774300" cy="2261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sz="1700"/>
              <a:t>Responsable de definir, planificar y ejecutar proyectos relacionados con el SI.</a:t>
            </a:r>
            <a:endParaRPr sz="1700"/>
          </a:p>
          <a:p>
            <a:pPr indent="0" lvl="0" marL="0" rtl="0" algn="l">
              <a:spcBef>
                <a:spcPts val="1200"/>
              </a:spcBef>
              <a:spcAft>
                <a:spcPts val="0"/>
              </a:spcAft>
              <a:buNone/>
            </a:pPr>
            <a:r>
              <a:rPr lang="es" sz="1700"/>
              <a:t>Coordina recursos (humanos, materiales y financieros) para alcanzar los objetivos del proyecto.</a:t>
            </a:r>
            <a:endParaRPr sz="1700"/>
          </a:p>
          <a:p>
            <a:pPr indent="0" lvl="0" marL="0" rtl="0" algn="l">
              <a:spcBef>
                <a:spcPts val="1200"/>
              </a:spcBef>
              <a:spcAft>
                <a:spcPts val="1200"/>
              </a:spcAft>
              <a:buNone/>
            </a:pPr>
            <a:r>
              <a:rPr lang="es" sz="1700"/>
              <a:t>Realiza seguimientos y evaluaciones durante todo el proceso.</a:t>
            </a:r>
            <a:endParaRPr sz="1700"/>
          </a:p>
        </p:txBody>
      </p:sp>
      <p:pic>
        <p:nvPicPr>
          <p:cNvPr id="227" name="Google Shape;227;p34"/>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228" name="Google Shape;228;p34"/>
          <p:cNvPicPr preferRelativeResize="0"/>
          <p:nvPr/>
        </p:nvPicPr>
        <p:blipFill>
          <a:blip r:embed="rId4">
            <a:alphaModFix/>
          </a:blip>
          <a:stretch>
            <a:fillRect/>
          </a:stretch>
        </p:blipFill>
        <p:spPr>
          <a:xfrm>
            <a:off x="5187887" y="1412200"/>
            <a:ext cx="2984851"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Técnicos de desarrollo</a:t>
            </a:r>
            <a:endParaRPr/>
          </a:p>
        </p:txBody>
      </p:sp>
      <p:sp>
        <p:nvSpPr>
          <p:cNvPr id="234" name="Google Shape;234;p35"/>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700"/>
              <a:t>Se encargan de construir, adaptar y mantener los sistemas de información.</a:t>
            </a:r>
            <a:endParaRPr sz="1700"/>
          </a:p>
          <a:p>
            <a:pPr indent="0" lvl="0" marL="0" rtl="0" algn="l">
              <a:spcBef>
                <a:spcPts val="1200"/>
              </a:spcBef>
              <a:spcAft>
                <a:spcPts val="1200"/>
              </a:spcAft>
              <a:buNone/>
            </a:pPr>
            <a:r>
              <a:rPr lang="es" sz="1700"/>
              <a:t>Implementan las tareas definidas por niveles superiores, como el desarrollo de software o la integración de herramientas.</a:t>
            </a:r>
            <a:endParaRPr sz="1700"/>
          </a:p>
        </p:txBody>
      </p:sp>
      <p:pic>
        <p:nvPicPr>
          <p:cNvPr id="235" name="Google Shape;235;p35"/>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236" name="Google Shape;236;p35"/>
          <p:cNvPicPr preferRelativeResize="0"/>
          <p:nvPr/>
        </p:nvPicPr>
        <p:blipFill>
          <a:blip r:embed="rId4">
            <a:alphaModFix/>
          </a:blip>
          <a:stretch>
            <a:fillRect/>
          </a:stretch>
        </p:blipFill>
        <p:spPr>
          <a:xfrm>
            <a:off x="5270137" y="1146525"/>
            <a:ext cx="3003622"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Técnicos de producción</a:t>
            </a:r>
            <a:endParaRPr/>
          </a:p>
        </p:txBody>
      </p:sp>
      <p:sp>
        <p:nvSpPr>
          <p:cNvPr id="242" name="Google Shape;242;p36"/>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700"/>
              <a:t>Garantizan el funcionamiento continuo del hardware y la infraestructura del SI.</a:t>
            </a:r>
            <a:endParaRPr sz="1700"/>
          </a:p>
          <a:p>
            <a:pPr indent="0" lvl="0" marL="0" rtl="0" algn="l">
              <a:spcBef>
                <a:spcPts val="1200"/>
              </a:spcBef>
              <a:spcAft>
                <a:spcPts val="1200"/>
              </a:spcAft>
              <a:buNone/>
            </a:pPr>
            <a:r>
              <a:rPr lang="es" sz="1700"/>
              <a:t>Automatizan tareas como copias de seguridad, actualizaciones y configuraciones.</a:t>
            </a:r>
            <a:endParaRPr sz="1700"/>
          </a:p>
        </p:txBody>
      </p:sp>
      <p:pic>
        <p:nvPicPr>
          <p:cNvPr id="243" name="Google Shape;243;p36"/>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244" name="Google Shape;244;p36"/>
          <p:cNvPicPr preferRelativeResize="0"/>
          <p:nvPr/>
        </p:nvPicPr>
        <p:blipFill>
          <a:blip r:embed="rId4">
            <a:alphaModFix/>
          </a:blip>
          <a:stretch>
            <a:fillRect/>
          </a:stretch>
        </p:blipFill>
        <p:spPr>
          <a:xfrm>
            <a:off x="4655950" y="1288550"/>
            <a:ext cx="3761888" cy="26950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Técnicos de sistemas</a:t>
            </a:r>
            <a:endParaRPr/>
          </a:p>
        </p:txBody>
      </p:sp>
      <p:sp>
        <p:nvSpPr>
          <p:cNvPr id="250" name="Google Shape;250;p37"/>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700"/>
              <a:t>Introducen y gestionan nuevas tecnologías relacionadas con el SI.</a:t>
            </a:r>
            <a:endParaRPr sz="1700"/>
          </a:p>
          <a:p>
            <a:pPr indent="0" lvl="0" marL="0" rtl="0" algn="l">
              <a:spcBef>
                <a:spcPts val="1200"/>
              </a:spcBef>
              <a:spcAft>
                <a:spcPts val="1200"/>
              </a:spcAft>
              <a:buNone/>
            </a:pPr>
            <a:r>
              <a:rPr lang="es" sz="1700"/>
              <a:t>Especializados en áreas como seguridad, gestión de datos o administración de redes.</a:t>
            </a:r>
            <a:endParaRPr sz="1700"/>
          </a:p>
        </p:txBody>
      </p:sp>
      <p:pic>
        <p:nvPicPr>
          <p:cNvPr id="251" name="Google Shape;251;p37"/>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252" name="Google Shape;252;p37"/>
          <p:cNvPicPr preferRelativeResize="0"/>
          <p:nvPr/>
        </p:nvPicPr>
        <p:blipFill>
          <a:blip r:embed="rId4">
            <a:alphaModFix/>
          </a:blip>
          <a:stretch>
            <a:fillRect/>
          </a:stretch>
        </p:blipFill>
        <p:spPr>
          <a:xfrm>
            <a:off x="4647750" y="1318650"/>
            <a:ext cx="3770112" cy="26950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Externalización o “outsourcing”</a:t>
            </a:r>
            <a:endParaRPr/>
          </a:p>
        </p:txBody>
      </p:sp>
      <p:sp>
        <p:nvSpPr>
          <p:cNvPr id="258" name="Google Shape;258;p38"/>
          <p:cNvSpPr txBox="1"/>
          <p:nvPr>
            <p:ph idx="1" type="body"/>
          </p:nvPr>
        </p:nvSpPr>
        <p:spPr>
          <a:xfrm>
            <a:off x="721225" y="2407275"/>
            <a:ext cx="3300900" cy="1971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500"/>
              <a:t>La externalización es una opción por la que optan aquellas organizaciones que no pueden o no quieren asumir las tareas, los costes o las responsabilidades que comporta asumir el servicio. </a:t>
            </a:r>
            <a:r>
              <a:rPr lang="es" sz="1500"/>
              <a:t>Delegando</a:t>
            </a:r>
            <a:r>
              <a:rPr lang="es" sz="1500"/>
              <a:t> a un tercero.</a:t>
            </a:r>
            <a:endParaRPr sz="1500"/>
          </a:p>
        </p:txBody>
      </p:sp>
      <p:pic>
        <p:nvPicPr>
          <p:cNvPr id="259" name="Google Shape;259;p38"/>
          <p:cNvPicPr preferRelativeResize="0"/>
          <p:nvPr/>
        </p:nvPicPr>
        <p:blipFill>
          <a:blip r:embed="rId3">
            <a:alphaModFix/>
          </a:blip>
          <a:stretch>
            <a:fillRect/>
          </a:stretch>
        </p:blipFill>
        <p:spPr>
          <a:xfrm>
            <a:off x="4915950" y="1400175"/>
            <a:ext cx="2806775" cy="2979002"/>
          </a:xfrm>
          <a:prstGeom prst="rect">
            <a:avLst/>
          </a:prstGeom>
          <a:noFill/>
          <a:ln>
            <a:noFill/>
          </a:ln>
        </p:spPr>
      </p:pic>
      <p:pic>
        <p:nvPicPr>
          <p:cNvPr id="260" name="Google Shape;260;p38"/>
          <p:cNvPicPr preferRelativeResize="0"/>
          <p:nvPr/>
        </p:nvPicPr>
        <p:blipFill>
          <a:blip r:embed="rId4">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2.3. El departamento de sistemas de información</a:t>
            </a:r>
            <a:endParaRPr/>
          </a:p>
        </p:txBody>
      </p:sp>
      <p:pic>
        <p:nvPicPr>
          <p:cNvPr id="266" name="Google Shape;266;p39"/>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0"/>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272" name="Google Shape;272;p40"/>
          <p:cNvPicPr preferRelativeResize="0"/>
          <p:nvPr/>
        </p:nvPicPr>
        <p:blipFill>
          <a:blip r:embed="rId4">
            <a:alphaModFix/>
          </a:blip>
          <a:stretch>
            <a:fillRect/>
          </a:stretch>
        </p:blipFill>
        <p:spPr>
          <a:xfrm>
            <a:off x="2055888" y="726613"/>
            <a:ext cx="5165426" cy="3690275"/>
          </a:xfrm>
          <a:prstGeom prst="rect">
            <a:avLst/>
          </a:prstGeom>
          <a:noFill/>
          <a:ln>
            <a:noFill/>
          </a:ln>
        </p:spPr>
      </p:pic>
      <p:sp>
        <p:nvSpPr>
          <p:cNvPr id="273" name="Google Shape;273;p40"/>
          <p:cNvSpPr/>
          <p:nvPr/>
        </p:nvSpPr>
        <p:spPr>
          <a:xfrm>
            <a:off x="2055900" y="1061600"/>
            <a:ext cx="5031300" cy="583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74" name="Google Shape;274;p40"/>
          <p:cNvCxnSpPr>
            <a:endCxn id="273" idx="2"/>
          </p:cNvCxnSpPr>
          <p:nvPr/>
        </p:nvCxnSpPr>
        <p:spPr>
          <a:xfrm flipH="1" rot="10800000">
            <a:off x="777600" y="1353200"/>
            <a:ext cx="1278300" cy="1293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3</a:t>
            </a:r>
            <a:r>
              <a:rPr lang="es" sz="4700"/>
              <a:t>. Las tipologías de sistemas de información</a:t>
            </a:r>
            <a:endParaRPr sz="4700"/>
          </a:p>
        </p:txBody>
      </p:sp>
      <p:pic>
        <p:nvPicPr>
          <p:cNvPr id="280" name="Google Shape;280;p41"/>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Índice</a:t>
            </a:r>
            <a:endParaRPr/>
          </a:p>
        </p:txBody>
      </p:sp>
      <p:sp>
        <p:nvSpPr>
          <p:cNvPr id="101" name="Google Shape;101;p15"/>
          <p:cNvSpPr txBox="1"/>
          <p:nvPr>
            <p:ph idx="1" type="body"/>
          </p:nvPr>
        </p:nvSpPr>
        <p:spPr>
          <a:xfrm>
            <a:off x="2317550" y="553250"/>
            <a:ext cx="6424500" cy="4450200"/>
          </a:xfrm>
          <a:prstGeom prst="rect">
            <a:avLst/>
          </a:prstGeom>
        </p:spPr>
        <p:txBody>
          <a:bodyPr anchorCtr="0" anchor="t" bIns="91425" lIns="91425" spcFirstLastPara="1" rIns="91425" wrap="square" tIns="91425">
            <a:normAutofit fontScale="25000"/>
          </a:bodyPr>
          <a:lstStyle/>
          <a:p>
            <a:pPr indent="0" lvl="0" marL="0" rtl="0" algn="l">
              <a:lnSpc>
                <a:spcPct val="115000"/>
              </a:lnSpc>
              <a:spcBef>
                <a:spcPts val="0"/>
              </a:spcBef>
              <a:spcAft>
                <a:spcPts val="0"/>
              </a:spcAft>
              <a:buNone/>
            </a:pPr>
            <a:r>
              <a:rPr b="1" lang="es" sz="3650"/>
              <a:t>   6.        Gestión del cambio</a:t>
            </a:r>
            <a:endParaRPr b="1" sz="3650"/>
          </a:p>
          <a:p>
            <a:pPr indent="0" lvl="0" marL="457200" rtl="0" algn="l">
              <a:lnSpc>
                <a:spcPct val="115000"/>
              </a:lnSpc>
              <a:spcBef>
                <a:spcPts val="0"/>
              </a:spcBef>
              <a:spcAft>
                <a:spcPts val="0"/>
              </a:spcAft>
              <a:buNone/>
            </a:pPr>
            <a:r>
              <a:rPr lang="es" sz="3650"/>
              <a:t>6.1</a:t>
            </a:r>
            <a:r>
              <a:rPr lang="es" sz="3650"/>
              <a:t>. Un modelo de gestión del cambio</a:t>
            </a:r>
            <a:endParaRPr sz="3650"/>
          </a:p>
          <a:p>
            <a:pPr indent="0" lvl="0" marL="457200" rtl="0" algn="l">
              <a:lnSpc>
                <a:spcPct val="115000"/>
              </a:lnSpc>
              <a:spcBef>
                <a:spcPts val="0"/>
              </a:spcBef>
              <a:spcAft>
                <a:spcPts val="0"/>
              </a:spcAft>
              <a:buNone/>
            </a:pPr>
            <a:r>
              <a:rPr lang="es" sz="3650"/>
              <a:t>6.2. Análisis de implicados</a:t>
            </a:r>
            <a:endParaRPr sz="3650"/>
          </a:p>
          <a:p>
            <a:pPr indent="0" lvl="0" marL="457200" rtl="0" algn="l">
              <a:lnSpc>
                <a:spcPct val="115000"/>
              </a:lnSpc>
              <a:spcBef>
                <a:spcPts val="0"/>
              </a:spcBef>
              <a:spcAft>
                <a:spcPts val="0"/>
              </a:spcAft>
              <a:buNone/>
            </a:pPr>
            <a:r>
              <a:rPr lang="es" sz="3650"/>
              <a:t>6.3. Causas de las resistencias al cambio</a:t>
            </a:r>
            <a:endParaRPr sz="3650"/>
          </a:p>
          <a:p>
            <a:pPr indent="0" lvl="0" marL="457200" rtl="0" algn="l">
              <a:lnSpc>
                <a:spcPct val="115000"/>
              </a:lnSpc>
              <a:spcBef>
                <a:spcPts val="0"/>
              </a:spcBef>
              <a:spcAft>
                <a:spcPts val="0"/>
              </a:spcAft>
              <a:buNone/>
            </a:pPr>
            <a:r>
              <a:rPr lang="es" sz="3650"/>
              <a:t>6.4. Buenas prácticas de intervención sobre la comunicación</a:t>
            </a:r>
            <a:endParaRPr sz="3650"/>
          </a:p>
          <a:p>
            <a:pPr indent="0" lvl="0" marL="457200" rtl="0" algn="l">
              <a:lnSpc>
                <a:spcPct val="115000"/>
              </a:lnSpc>
              <a:spcBef>
                <a:spcPts val="0"/>
              </a:spcBef>
              <a:spcAft>
                <a:spcPts val="0"/>
              </a:spcAft>
              <a:buNone/>
            </a:pPr>
            <a:r>
              <a:rPr lang="es" sz="3650"/>
              <a:t>6.5. El plan de formación</a:t>
            </a:r>
            <a:endParaRPr sz="3650"/>
          </a:p>
          <a:p>
            <a:pPr indent="0" lvl="0" marL="0" rtl="0" algn="l">
              <a:lnSpc>
                <a:spcPct val="115000"/>
              </a:lnSpc>
              <a:spcBef>
                <a:spcPts val="0"/>
              </a:spcBef>
              <a:spcAft>
                <a:spcPts val="0"/>
              </a:spcAft>
              <a:buNone/>
            </a:pPr>
            <a:r>
              <a:rPr b="1" lang="es" sz="3650"/>
              <a:t>  7.        Gestión del proyecto</a:t>
            </a:r>
            <a:endParaRPr b="1" sz="3650"/>
          </a:p>
          <a:p>
            <a:pPr indent="0" lvl="0" marL="457200" rtl="0" algn="l">
              <a:lnSpc>
                <a:spcPct val="115000"/>
              </a:lnSpc>
              <a:spcBef>
                <a:spcPts val="0"/>
              </a:spcBef>
              <a:spcAft>
                <a:spcPts val="0"/>
              </a:spcAft>
              <a:buNone/>
            </a:pPr>
            <a:r>
              <a:rPr lang="es" sz="3650"/>
              <a:t>7</a:t>
            </a:r>
            <a:r>
              <a:rPr lang="es" sz="3650"/>
              <a:t>.1. Procesos típicos de la gestión de proyectos</a:t>
            </a:r>
            <a:endParaRPr sz="3650"/>
          </a:p>
          <a:p>
            <a:pPr indent="0" lvl="0" marL="457200" rtl="0" algn="l">
              <a:lnSpc>
                <a:spcPct val="115000"/>
              </a:lnSpc>
              <a:spcBef>
                <a:spcPts val="0"/>
              </a:spcBef>
              <a:spcAft>
                <a:spcPts val="0"/>
              </a:spcAft>
              <a:buNone/>
            </a:pPr>
            <a:r>
              <a:rPr lang="es" sz="3650"/>
              <a:t>7.2. Las áreas de conocimiento</a:t>
            </a:r>
            <a:endParaRPr sz="3650"/>
          </a:p>
          <a:p>
            <a:pPr indent="0" lvl="0" marL="457200" rtl="0" algn="l">
              <a:lnSpc>
                <a:spcPct val="115000"/>
              </a:lnSpc>
              <a:spcBef>
                <a:spcPts val="0"/>
              </a:spcBef>
              <a:spcAft>
                <a:spcPts val="0"/>
              </a:spcAft>
              <a:buNone/>
            </a:pPr>
            <a:r>
              <a:rPr lang="es" sz="3650"/>
              <a:t>7.3. La organización del proyecto</a:t>
            </a:r>
            <a:endParaRPr sz="3650"/>
          </a:p>
          <a:p>
            <a:pPr indent="0" lvl="0" marL="457200" rtl="0" algn="l">
              <a:lnSpc>
                <a:spcPct val="115000"/>
              </a:lnSpc>
              <a:spcBef>
                <a:spcPts val="0"/>
              </a:spcBef>
              <a:spcAft>
                <a:spcPts val="0"/>
              </a:spcAft>
              <a:buNone/>
            </a:pPr>
            <a:r>
              <a:rPr lang="es" sz="3650"/>
              <a:t>	7.3.1. Roles clave en el proyecto</a:t>
            </a:r>
            <a:endParaRPr sz="3650"/>
          </a:p>
          <a:p>
            <a:pPr indent="0" lvl="0" marL="0" rtl="0" algn="l">
              <a:lnSpc>
                <a:spcPct val="115000"/>
              </a:lnSpc>
              <a:spcBef>
                <a:spcPts val="0"/>
              </a:spcBef>
              <a:spcAft>
                <a:spcPts val="0"/>
              </a:spcAft>
              <a:buNone/>
            </a:pPr>
            <a:r>
              <a:rPr b="1" lang="es" sz="3650"/>
              <a:t>  8.        Importancia de las pruebas</a:t>
            </a:r>
            <a:endParaRPr b="1" sz="3650"/>
          </a:p>
          <a:p>
            <a:pPr indent="0" lvl="0" marL="457200" rtl="0" algn="l">
              <a:lnSpc>
                <a:spcPct val="115000"/>
              </a:lnSpc>
              <a:spcBef>
                <a:spcPts val="0"/>
              </a:spcBef>
              <a:spcAft>
                <a:spcPts val="0"/>
              </a:spcAft>
              <a:buNone/>
            </a:pPr>
            <a:r>
              <a:rPr lang="es" sz="3650"/>
              <a:t>8</a:t>
            </a:r>
            <a:r>
              <a:rPr lang="es" sz="3650"/>
              <a:t>.1. Beneficios de las pruebas</a:t>
            </a:r>
            <a:endParaRPr sz="3650"/>
          </a:p>
          <a:p>
            <a:pPr indent="0" lvl="0" marL="457200" rtl="0" algn="l">
              <a:lnSpc>
                <a:spcPct val="115000"/>
              </a:lnSpc>
              <a:spcBef>
                <a:spcPts val="0"/>
              </a:spcBef>
              <a:spcAft>
                <a:spcPts val="0"/>
              </a:spcAft>
              <a:buNone/>
            </a:pPr>
            <a:r>
              <a:rPr lang="es" sz="3650"/>
              <a:t>8.2. Pruebas en todas las fases del ciclo de vida</a:t>
            </a:r>
            <a:endParaRPr sz="3650"/>
          </a:p>
          <a:p>
            <a:pPr indent="0" lvl="0" marL="457200" rtl="0" algn="l">
              <a:lnSpc>
                <a:spcPct val="115000"/>
              </a:lnSpc>
              <a:spcBef>
                <a:spcPts val="0"/>
              </a:spcBef>
              <a:spcAft>
                <a:spcPts val="0"/>
              </a:spcAft>
              <a:buNone/>
            </a:pPr>
            <a:r>
              <a:rPr lang="es" sz="3650"/>
              <a:t>8.3. Distintos tipos de pruebas de Software</a:t>
            </a:r>
            <a:endParaRPr sz="3650"/>
          </a:p>
          <a:p>
            <a:pPr indent="0" lvl="0" marL="0" rtl="0" algn="l">
              <a:lnSpc>
                <a:spcPct val="115000"/>
              </a:lnSpc>
              <a:spcBef>
                <a:spcPts val="0"/>
              </a:spcBef>
              <a:spcAft>
                <a:spcPts val="0"/>
              </a:spcAft>
              <a:buNone/>
            </a:pPr>
            <a:r>
              <a:rPr b="1" lang="es" sz="3650"/>
              <a:t>  9.        Documentación técnica y de usuario</a:t>
            </a:r>
            <a:endParaRPr b="1" sz="3650"/>
          </a:p>
          <a:p>
            <a:pPr indent="0" lvl="0" marL="457200" rtl="0" algn="l">
              <a:lnSpc>
                <a:spcPct val="115000"/>
              </a:lnSpc>
              <a:spcBef>
                <a:spcPts val="0"/>
              </a:spcBef>
              <a:spcAft>
                <a:spcPts val="0"/>
              </a:spcAft>
              <a:buNone/>
            </a:pPr>
            <a:r>
              <a:rPr lang="es" sz="3650"/>
              <a:t>9</a:t>
            </a:r>
            <a:r>
              <a:rPr lang="es" sz="3650"/>
              <a:t>.1. Definición y propósito</a:t>
            </a:r>
            <a:endParaRPr sz="3650"/>
          </a:p>
          <a:p>
            <a:pPr indent="0" lvl="0" marL="457200" rtl="0" algn="l">
              <a:lnSpc>
                <a:spcPct val="115000"/>
              </a:lnSpc>
              <a:spcBef>
                <a:spcPts val="0"/>
              </a:spcBef>
              <a:spcAft>
                <a:spcPts val="0"/>
              </a:spcAft>
              <a:buNone/>
            </a:pPr>
            <a:r>
              <a:rPr lang="es" sz="3650"/>
              <a:t>9.2. Diferencias entre documentación técnica y de usuario</a:t>
            </a:r>
            <a:endParaRPr sz="3650"/>
          </a:p>
          <a:p>
            <a:pPr indent="0" lvl="0" marL="457200" rtl="0" algn="l">
              <a:lnSpc>
                <a:spcPct val="115000"/>
              </a:lnSpc>
              <a:spcBef>
                <a:spcPts val="0"/>
              </a:spcBef>
              <a:spcAft>
                <a:spcPts val="0"/>
              </a:spcAft>
              <a:buNone/>
            </a:pPr>
            <a:r>
              <a:rPr lang="es" sz="3650"/>
              <a:t>9.3. Importancia de la documentación del usuario</a:t>
            </a:r>
            <a:endParaRPr sz="3650"/>
          </a:p>
          <a:p>
            <a:pPr indent="0" lvl="0" marL="457200" rtl="0" algn="l">
              <a:lnSpc>
                <a:spcPct val="115000"/>
              </a:lnSpc>
              <a:spcBef>
                <a:spcPts val="0"/>
              </a:spcBef>
              <a:spcAft>
                <a:spcPts val="0"/>
              </a:spcAft>
              <a:buNone/>
            </a:pPr>
            <a:r>
              <a:rPr lang="es" sz="3650"/>
              <a:t>	9.3.1. Rol en la implementación del sistema</a:t>
            </a:r>
            <a:endParaRPr sz="3650"/>
          </a:p>
          <a:p>
            <a:pPr indent="0" lvl="0" marL="457200" rtl="0" algn="l">
              <a:lnSpc>
                <a:spcPct val="115000"/>
              </a:lnSpc>
              <a:spcBef>
                <a:spcPts val="0"/>
              </a:spcBef>
              <a:spcAft>
                <a:spcPts val="0"/>
              </a:spcAft>
              <a:buNone/>
            </a:pPr>
            <a:r>
              <a:rPr lang="es" sz="3650"/>
              <a:t>	9.3.2. Relación entre calidad de la documentación y éxito del sistema</a:t>
            </a:r>
            <a:endParaRPr sz="3650"/>
          </a:p>
          <a:p>
            <a:pPr indent="0" lvl="0" marL="457200" rtl="0" algn="l">
              <a:lnSpc>
                <a:spcPct val="115000"/>
              </a:lnSpc>
              <a:spcBef>
                <a:spcPts val="0"/>
              </a:spcBef>
              <a:spcAft>
                <a:spcPts val="0"/>
              </a:spcAft>
              <a:buNone/>
            </a:pPr>
            <a:r>
              <a:rPr lang="es" sz="3650"/>
              <a:t>9.4. Métodos para ofrecer documentación al usuario</a:t>
            </a:r>
            <a:endParaRPr sz="3650"/>
          </a:p>
          <a:p>
            <a:pPr indent="0" lvl="0" marL="457200" rtl="0" algn="l">
              <a:lnSpc>
                <a:spcPct val="115000"/>
              </a:lnSpc>
              <a:spcBef>
                <a:spcPts val="0"/>
              </a:spcBef>
              <a:spcAft>
                <a:spcPts val="0"/>
              </a:spcAft>
              <a:buNone/>
            </a:pPr>
            <a:r>
              <a:rPr lang="es" sz="3650"/>
              <a:t>	9.4.1. Métodos tradicionales</a:t>
            </a:r>
            <a:endParaRPr sz="3650"/>
          </a:p>
          <a:p>
            <a:pPr indent="0" lvl="0" marL="457200" rtl="0" algn="l">
              <a:lnSpc>
                <a:spcPct val="115000"/>
              </a:lnSpc>
              <a:spcBef>
                <a:spcPts val="0"/>
              </a:spcBef>
              <a:spcAft>
                <a:spcPts val="0"/>
              </a:spcAft>
              <a:buNone/>
            </a:pPr>
            <a:r>
              <a:rPr lang="es" sz="3650"/>
              <a:t>	9.4.2. Métodos digitales</a:t>
            </a:r>
            <a:endParaRPr sz="3650"/>
          </a:p>
          <a:p>
            <a:pPr indent="0" lvl="0" marL="457200" rtl="0" algn="l">
              <a:lnSpc>
                <a:spcPct val="115000"/>
              </a:lnSpc>
              <a:spcBef>
                <a:spcPts val="0"/>
              </a:spcBef>
              <a:spcAft>
                <a:spcPts val="0"/>
              </a:spcAft>
              <a:buNone/>
            </a:pPr>
            <a:r>
              <a:rPr lang="es" sz="3650"/>
              <a:t>	9.4.3. Métodos interactivos</a:t>
            </a:r>
            <a:endParaRPr sz="3650"/>
          </a:p>
          <a:p>
            <a:pPr indent="0" lvl="0" marL="457200" rtl="0" algn="l">
              <a:lnSpc>
                <a:spcPct val="115000"/>
              </a:lnSpc>
              <a:spcBef>
                <a:spcPts val="0"/>
              </a:spcBef>
              <a:spcAft>
                <a:spcPts val="0"/>
              </a:spcAft>
              <a:buNone/>
            </a:pPr>
            <a:r>
              <a:rPr lang="es" sz="3650"/>
              <a:t>	</a:t>
            </a:r>
            <a:endParaRPr sz="3650"/>
          </a:p>
          <a:p>
            <a:pPr indent="0" lvl="0" marL="0" rtl="0" algn="l">
              <a:lnSpc>
                <a:spcPct val="115000"/>
              </a:lnSpc>
              <a:spcBef>
                <a:spcPts val="0"/>
              </a:spcBef>
              <a:spcAft>
                <a:spcPts val="0"/>
              </a:spcAft>
              <a:buNone/>
            </a:pPr>
            <a:r>
              <a:t/>
            </a:r>
            <a:endParaRPr b="1"/>
          </a:p>
        </p:txBody>
      </p:sp>
      <p:pic>
        <p:nvPicPr>
          <p:cNvPr id="102" name="Google Shape;102;p15"/>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3.1. Sistemas integrados</a:t>
            </a:r>
            <a:endParaRPr/>
          </a:p>
        </p:txBody>
      </p:sp>
      <p:sp>
        <p:nvSpPr>
          <p:cNvPr id="286" name="Google Shape;286;p42"/>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Un sistema de información integrado es una solución informática que proporciona una buena parte de las funciones (si no todas) que requiere la cadena de valor de la organización (eventualmente, la cadena de valor extendida).</a:t>
            </a:r>
            <a:endParaRPr sz="1700"/>
          </a:p>
        </p:txBody>
      </p:sp>
      <p:pic>
        <p:nvPicPr>
          <p:cNvPr id="287" name="Google Shape;287;p42"/>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288" name="Google Shape;288;p42"/>
          <p:cNvPicPr preferRelativeResize="0"/>
          <p:nvPr/>
        </p:nvPicPr>
        <p:blipFill>
          <a:blip r:embed="rId4">
            <a:alphaModFix/>
          </a:blip>
          <a:stretch>
            <a:fillRect/>
          </a:stretch>
        </p:blipFill>
        <p:spPr>
          <a:xfrm>
            <a:off x="4983150" y="1991300"/>
            <a:ext cx="3455451" cy="1710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3.2. Sistemas operacionales</a:t>
            </a:r>
            <a:endParaRPr/>
          </a:p>
        </p:txBody>
      </p:sp>
      <p:sp>
        <p:nvSpPr>
          <p:cNvPr id="294" name="Google Shape;294;p43"/>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s" sz="1700"/>
              <a:t>ERP</a:t>
            </a:r>
            <a:endParaRPr sz="1700"/>
          </a:p>
          <a:p>
            <a:pPr indent="-336550" lvl="0" marL="457200" rtl="0" algn="l">
              <a:spcBef>
                <a:spcPts val="0"/>
              </a:spcBef>
              <a:spcAft>
                <a:spcPts val="0"/>
              </a:spcAft>
              <a:buSzPts val="1700"/>
              <a:buChar char="-"/>
            </a:pPr>
            <a:r>
              <a:rPr lang="es" sz="1700"/>
              <a:t>CRM</a:t>
            </a:r>
            <a:endParaRPr sz="1700"/>
          </a:p>
          <a:p>
            <a:pPr indent="-336550" lvl="0" marL="457200" rtl="0" algn="l">
              <a:spcBef>
                <a:spcPts val="0"/>
              </a:spcBef>
              <a:spcAft>
                <a:spcPts val="0"/>
              </a:spcAft>
              <a:buSzPts val="1700"/>
              <a:buChar char="-"/>
            </a:pPr>
            <a:r>
              <a:rPr lang="es" sz="1700"/>
              <a:t>SCM</a:t>
            </a:r>
            <a:endParaRPr sz="1700"/>
          </a:p>
        </p:txBody>
      </p:sp>
      <p:pic>
        <p:nvPicPr>
          <p:cNvPr id="295" name="Google Shape;295;p43"/>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296" name="Google Shape;296;p43"/>
          <p:cNvPicPr preferRelativeResize="0"/>
          <p:nvPr/>
        </p:nvPicPr>
        <p:blipFill>
          <a:blip r:embed="rId4">
            <a:alphaModFix/>
          </a:blip>
          <a:stretch>
            <a:fillRect/>
          </a:stretch>
        </p:blipFill>
        <p:spPr>
          <a:xfrm>
            <a:off x="4983162" y="1412200"/>
            <a:ext cx="3731062"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3.3. Sistemas decisionales</a:t>
            </a:r>
            <a:endParaRPr/>
          </a:p>
        </p:txBody>
      </p:sp>
      <p:sp>
        <p:nvSpPr>
          <p:cNvPr id="302" name="Google Shape;302;p44"/>
          <p:cNvSpPr txBox="1"/>
          <p:nvPr>
            <p:ph idx="1" type="body"/>
          </p:nvPr>
        </p:nvSpPr>
        <p:spPr>
          <a:xfrm>
            <a:off x="729325" y="1774075"/>
            <a:ext cx="37743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700"/>
              <a:t>Los sistemas de información decisionales tienen por objetivo proveer información de la organización para que una persona experta pueda extraer el conocimiento necesario para resolver situaciones o tomar decisiones adecuadas.</a:t>
            </a:r>
            <a:endParaRPr sz="1700"/>
          </a:p>
        </p:txBody>
      </p:sp>
      <p:pic>
        <p:nvPicPr>
          <p:cNvPr id="303" name="Google Shape;303;p44"/>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304" name="Google Shape;304;p44"/>
          <p:cNvPicPr preferRelativeResize="0"/>
          <p:nvPr/>
        </p:nvPicPr>
        <p:blipFill>
          <a:blip r:embed="rId4">
            <a:alphaModFix/>
          </a:blip>
          <a:stretch>
            <a:fillRect/>
          </a:stretch>
        </p:blipFill>
        <p:spPr>
          <a:xfrm>
            <a:off x="4983151" y="1416375"/>
            <a:ext cx="3491750" cy="26188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4</a:t>
            </a:r>
            <a:r>
              <a:rPr lang="es" sz="4700"/>
              <a:t>. La implantación del sistema de información</a:t>
            </a:r>
            <a:endParaRPr sz="4700"/>
          </a:p>
        </p:txBody>
      </p:sp>
      <p:pic>
        <p:nvPicPr>
          <p:cNvPr id="310" name="Google Shape;310;p45"/>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4.1. El proyecto de implantación</a:t>
            </a:r>
            <a:endParaRPr/>
          </a:p>
        </p:txBody>
      </p:sp>
      <p:pic>
        <p:nvPicPr>
          <p:cNvPr id="316" name="Google Shape;316;p46"/>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idx="1" type="body"/>
          </p:nvPr>
        </p:nvSpPr>
        <p:spPr>
          <a:xfrm>
            <a:off x="721225" y="1555000"/>
            <a:ext cx="7599600" cy="105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El proyecto de implantación del sistema de información es la planificación detallada y estructurada de todas las tareas relativas a la implantación de la solución, desde el planteamiento inicial hasta la puesta en marcha con garantías de funcionamiento.</a:t>
            </a:r>
            <a:endParaRPr sz="1700"/>
          </a:p>
        </p:txBody>
      </p:sp>
      <p:pic>
        <p:nvPicPr>
          <p:cNvPr id="322" name="Google Shape;322;p47"/>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323" name="Google Shape;323;p47"/>
          <p:cNvPicPr preferRelativeResize="0"/>
          <p:nvPr/>
        </p:nvPicPr>
        <p:blipFill>
          <a:blip r:embed="rId4">
            <a:alphaModFix/>
          </a:blip>
          <a:stretch>
            <a:fillRect/>
          </a:stretch>
        </p:blipFill>
        <p:spPr>
          <a:xfrm>
            <a:off x="551338" y="3135400"/>
            <a:ext cx="8041324" cy="883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8"/>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329" name="Google Shape;329;p48"/>
          <p:cNvPicPr preferRelativeResize="0"/>
          <p:nvPr/>
        </p:nvPicPr>
        <p:blipFill>
          <a:blip r:embed="rId4">
            <a:alphaModFix/>
          </a:blip>
          <a:stretch>
            <a:fillRect/>
          </a:stretch>
        </p:blipFill>
        <p:spPr>
          <a:xfrm>
            <a:off x="1523225" y="1695625"/>
            <a:ext cx="6097549" cy="2192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4.2. El mantenimiento y la adaptación de las soluciones</a:t>
            </a:r>
            <a:endParaRPr/>
          </a:p>
        </p:txBody>
      </p:sp>
      <p:pic>
        <p:nvPicPr>
          <p:cNvPr id="335" name="Google Shape;335;p49"/>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ph idx="1" type="body"/>
          </p:nvPr>
        </p:nvSpPr>
        <p:spPr>
          <a:xfrm>
            <a:off x="729325" y="1472775"/>
            <a:ext cx="3774300" cy="286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sz="1800"/>
              <a:t>Los proveedores experimentados suelen incorporar </a:t>
            </a:r>
            <a:r>
              <a:rPr b="1" lang="es" sz="1800"/>
              <a:t>buenas prácticas</a:t>
            </a:r>
            <a:r>
              <a:rPr lang="es" sz="1800"/>
              <a:t> del sector en sus soluciones, lo que puede mejorar la eficiencia y eficacia organizacional si se adoptan correctamente.</a:t>
            </a:r>
            <a:endParaRPr sz="1800"/>
          </a:p>
        </p:txBody>
      </p:sp>
      <p:sp>
        <p:nvSpPr>
          <p:cNvPr id="341" name="Google Shape;341;p50"/>
          <p:cNvSpPr txBox="1"/>
          <p:nvPr>
            <p:ph idx="2" type="body"/>
          </p:nvPr>
        </p:nvSpPr>
        <p:spPr>
          <a:xfrm>
            <a:off x="4643600" y="1472875"/>
            <a:ext cx="3774300" cy="286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sz="1800"/>
              <a:t>Es indispensable implementar un </a:t>
            </a:r>
            <a:r>
              <a:rPr b="1" lang="es" sz="1800"/>
              <a:t>ciclo estratégico de mejora</a:t>
            </a:r>
            <a:r>
              <a:rPr lang="es" sz="1800"/>
              <a:t> para asegurar que la solución evolucione junto con la organización y su entorno, manteniendo su competitividad.</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4.3. </a:t>
            </a:r>
            <a:r>
              <a:rPr lang="es"/>
              <a:t>La evolución y la migración de las soluciones</a:t>
            </a:r>
            <a:endParaRPr/>
          </a:p>
        </p:txBody>
      </p:sp>
      <p:pic>
        <p:nvPicPr>
          <p:cNvPr id="347" name="Google Shape;347;p51"/>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Índice</a:t>
            </a:r>
            <a:endParaRPr/>
          </a:p>
        </p:txBody>
      </p:sp>
      <p:sp>
        <p:nvSpPr>
          <p:cNvPr id="108" name="Google Shape;108;p16"/>
          <p:cNvSpPr txBox="1"/>
          <p:nvPr>
            <p:ph idx="1" type="body"/>
          </p:nvPr>
        </p:nvSpPr>
        <p:spPr>
          <a:xfrm>
            <a:off x="2317550" y="553250"/>
            <a:ext cx="6424500" cy="4450200"/>
          </a:xfrm>
          <a:prstGeom prst="rect">
            <a:avLst/>
          </a:prstGeom>
        </p:spPr>
        <p:txBody>
          <a:bodyPr anchorCtr="0" anchor="t" bIns="91425" lIns="91425" spcFirstLastPara="1" rIns="91425" wrap="square" tIns="91425">
            <a:normAutofit fontScale="40000"/>
          </a:bodyPr>
          <a:lstStyle/>
          <a:p>
            <a:pPr indent="0" lvl="0" marL="0" rtl="0" algn="l">
              <a:lnSpc>
                <a:spcPct val="115000"/>
              </a:lnSpc>
              <a:spcBef>
                <a:spcPts val="0"/>
              </a:spcBef>
              <a:spcAft>
                <a:spcPts val="0"/>
              </a:spcAft>
              <a:buNone/>
            </a:pPr>
            <a:r>
              <a:rPr b="1" lang="es" sz="3650"/>
              <a:t>   10.        Gestión de versiones y actualizaciones</a:t>
            </a:r>
            <a:endParaRPr b="1" sz="3650"/>
          </a:p>
          <a:p>
            <a:pPr indent="0" lvl="0" marL="457200" rtl="0" algn="l">
              <a:lnSpc>
                <a:spcPct val="115000"/>
              </a:lnSpc>
              <a:spcBef>
                <a:spcPts val="0"/>
              </a:spcBef>
              <a:spcAft>
                <a:spcPts val="0"/>
              </a:spcAft>
              <a:buNone/>
            </a:pPr>
            <a:r>
              <a:rPr lang="es" sz="3650"/>
              <a:t>10</a:t>
            </a:r>
            <a:r>
              <a:rPr lang="es" sz="3650"/>
              <a:t>.1. ¿Qué es la gestión de versiones?</a:t>
            </a:r>
            <a:endParaRPr sz="3650"/>
          </a:p>
          <a:p>
            <a:pPr indent="0" lvl="0" marL="457200" rtl="0" algn="l">
              <a:lnSpc>
                <a:spcPct val="115000"/>
              </a:lnSpc>
              <a:spcBef>
                <a:spcPts val="0"/>
              </a:spcBef>
              <a:spcAft>
                <a:spcPts val="0"/>
              </a:spcAft>
              <a:buNone/>
            </a:pPr>
            <a:r>
              <a:rPr lang="es" sz="3650"/>
              <a:t>10.2. Importancia de las actualizaciones</a:t>
            </a:r>
            <a:endParaRPr sz="3650"/>
          </a:p>
          <a:p>
            <a:pPr indent="0" lvl="0" marL="457200" rtl="0" algn="l">
              <a:lnSpc>
                <a:spcPct val="115000"/>
              </a:lnSpc>
              <a:spcBef>
                <a:spcPts val="0"/>
              </a:spcBef>
              <a:spcAft>
                <a:spcPts val="0"/>
              </a:spcAft>
              <a:buNone/>
            </a:pPr>
            <a:r>
              <a:rPr lang="es" sz="3650"/>
              <a:t>10.3. Pérdida de datos y sus consecuencias</a:t>
            </a:r>
            <a:endParaRPr sz="3650"/>
          </a:p>
          <a:p>
            <a:pPr indent="0" lvl="0" marL="457200" rtl="0" algn="l">
              <a:lnSpc>
                <a:spcPct val="115000"/>
              </a:lnSpc>
              <a:spcBef>
                <a:spcPts val="0"/>
              </a:spcBef>
              <a:spcAft>
                <a:spcPts val="0"/>
              </a:spcAft>
              <a:buNone/>
            </a:pPr>
            <a:r>
              <a:rPr lang="es" sz="3650"/>
              <a:t>	10.3.1. Impacto de la pérdida de datos</a:t>
            </a:r>
            <a:endParaRPr sz="3650"/>
          </a:p>
          <a:p>
            <a:pPr indent="0" lvl="0" marL="457200" rtl="0" algn="l">
              <a:lnSpc>
                <a:spcPct val="115000"/>
              </a:lnSpc>
              <a:spcBef>
                <a:spcPts val="0"/>
              </a:spcBef>
              <a:spcAft>
                <a:spcPts val="0"/>
              </a:spcAft>
              <a:buNone/>
            </a:pPr>
            <a:r>
              <a:rPr lang="es" sz="3650"/>
              <a:t>10.4. Métodos para evitar la pérdida de datos</a:t>
            </a:r>
            <a:endParaRPr sz="3650"/>
          </a:p>
          <a:p>
            <a:pPr indent="0" lvl="0" marL="457200" rtl="0" algn="l">
              <a:lnSpc>
                <a:spcPct val="115000"/>
              </a:lnSpc>
              <a:spcBef>
                <a:spcPts val="0"/>
              </a:spcBef>
              <a:spcAft>
                <a:spcPts val="0"/>
              </a:spcAft>
              <a:buNone/>
            </a:pPr>
            <a:r>
              <a:rPr lang="es" sz="3650"/>
              <a:t>	10.4.1. Sistemas de conmutación por errores</a:t>
            </a:r>
            <a:endParaRPr sz="3650"/>
          </a:p>
          <a:p>
            <a:pPr indent="0" lvl="0" marL="457200" rtl="0" algn="l">
              <a:lnSpc>
                <a:spcPct val="115000"/>
              </a:lnSpc>
              <a:spcBef>
                <a:spcPts val="0"/>
              </a:spcBef>
              <a:spcAft>
                <a:spcPts val="0"/>
              </a:spcAft>
              <a:buNone/>
            </a:pPr>
            <a:r>
              <a:rPr lang="es" sz="3650"/>
              <a:t>	10.4.2. Redundancia</a:t>
            </a:r>
            <a:endParaRPr sz="3650"/>
          </a:p>
          <a:p>
            <a:pPr indent="0" lvl="0" marL="457200" rtl="0" algn="l">
              <a:lnSpc>
                <a:spcPct val="115000"/>
              </a:lnSpc>
              <a:spcBef>
                <a:spcPts val="0"/>
              </a:spcBef>
              <a:spcAft>
                <a:spcPts val="0"/>
              </a:spcAft>
              <a:buNone/>
            </a:pPr>
            <a:r>
              <a:rPr lang="es" sz="3650"/>
              <a:t>	10.4.3. Uso de medios extraíbles</a:t>
            </a:r>
            <a:endParaRPr sz="3650"/>
          </a:p>
          <a:p>
            <a:pPr indent="0" lvl="0" marL="457200" rtl="0" algn="l">
              <a:lnSpc>
                <a:spcPct val="115000"/>
              </a:lnSpc>
              <a:spcBef>
                <a:spcPts val="0"/>
              </a:spcBef>
              <a:spcAft>
                <a:spcPts val="0"/>
              </a:spcAft>
              <a:buNone/>
            </a:pPr>
            <a:r>
              <a:rPr lang="es" sz="3650"/>
              <a:t>	10.4.4. Almacenamiento externo y en línea</a:t>
            </a:r>
            <a:endParaRPr sz="3650"/>
          </a:p>
          <a:p>
            <a:pPr indent="0" lvl="0" marL="457200" rtl="0" algn="l">
              <a:lnSpc>
                <a:spcPct val="115000"/>
              </a:lnSpc>
              <a:spcBef>
                <a:spcPts val="0"/>
              </a:spcBef>
              <a:spcAft>
                <a:spcPts val="0"/>
              </a:spcAft>
              <a:buNone/>
            </a:pPr>
            <a:r>
              <a:rPr lang="es" sz="3650"/>
              <a:t>10.5. Implementación de sistemas de control de versiones (SCV)</a:t>
            </a:r>
            <a:endParaRPr sz="3650"/>
          </a:p>
          <a:p>
            <a:pPr indent="0" lvl="0" marL="457200" rtl="0" algn="l">
              <a:lnSpc>
                <a:spcPct val="115000"/>
              </a:lnSpc>
              <a:spcBef>
                <a:spcPts val="0"/>
              </a:spcBef>
              <a:spcAft>
                <a:spcPts val="0"/>
              </a:spcAft>
              <a:buNone/>
            </a:pPr>
            <a:r>
              <a:rPr lang="es" sz="3650"/>
              <a:t>	10.5.1. Beneficios de un SCV en la ingeniería de Software</a:t>
            </a:r>
            <a:endParaRPr sz="3650"/>
          </a:p>
          <a:p>
            <a:pPr indent="0" lvl="0" marL="457200" rtl="0" algn="l">
              <a:lnSpc>
                <a:spcPct val="115000"/>
              </a:lnSpc>
              <a:spcBef>
                <a:spcPts val="0"/>
              </a:spcBef>
              <a:spcAft>
                <a:spcPts val="0"/>
              </a:spcAft>
              <a:buNone/>
            </a:pPr>
            <a:r>
              <a:rPr lang="es" sz="3650"/>
              <a:t>	10.5.2. Herramientas populares</a:t>
            </a:r>
            <a:endParaRPr sz="3650"/>
          </a:p>
          <a:p>
            <a:pPr indent="0" lvl="0" marL="457200" rtl="0" algn="l">
              <a:lnSpc>
                <a:spcPct val="115000"/>
              </a:lnSpc>
              <a:spcBef>
                <a:spcPts val="0"/>
              </a:spcBef>
              <a:spcAft>
                <a:spcPts val="0"/>
              </a:spcAft>
              <a:buNone/>
            </a:pPr>
            <a:r>
              <a:t/>
            </a:r>
            <a:endParaRPr sz="3650"/>
          </a:p>
          <a:p>
            <a:pPr indent="0" lvl="0" marL="457200" rtl="0" algn="l">
              <a:lnSpc>
                <a:spcPct val="115000"/>
              </a:lnSpc>
              <a:spcBef>
                <a:spcPts val="0"/>
              </a:spcBef>
              <a:spcAft>
                <a:spcPts val="0"/>
              </a:spcAft>
              <a:buNone/>
            </a:pPr>
            <a:r>
              <a:rPr lang="es" sz="3650"/>
              <a:t>	</a:t>
            </a:r>
            <a:endParaRPr sz="3650"/>
          </a:p>
          <a:p>
            <a:pPr indent="0" lvl="0" marL="0" rtl="0" algn="l">
              <a:lnSpc>
                <a:spcPct val="115000"/>
              </a:lnSpc>
              <a:spcBef>
                <a:spcPts val="0"/>
              </a:spcBef>
              <a:spcAft>
                <a:spcPts val="0"/>
              </a:spcAft>
              <a:buNone/>
            </a:pPr>
            <a:r>
              <a:t/>
            </a:r>
            <a:endParaRPr b="1"/>
          </a:p>
        </p:txBody>
      </p:sp>
      <p:pic>
        <p:nvPicPr>
          <p:cNvPr id="109" name="Google Shape;109;p16"/>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idx="1" type="body"/>
          </p:nvPr>
        </p:nvSpPr>
        <p:spPr>
          <a:xfrm>
            <a:off x="721225" y="1555000"/>
            <a:ext cx="3300900" cy="282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Las soluciones implantadas no son eternas, incluso si se implementan y mantienen cuidadosamente. </a:t>
            </a:r>
            <a:endParaRPr sz="1700"/>
          </a:p>
        </p:txBody>
      </p:sp>
      <p:pic>
        <p:nvPicPr>
          <p:cNvPr id="353" name="Google Shape;353;p52"/>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354" name="Google Shape;354;p52"/>
          <p:cNvPicPr preferRelativeResize="0"/>
          <p:nvPr/>
        </p:nvPicPr>
        <p:blipFill>
          <a:blip r:embed="rId4">
            <a:alphaModFix/>
          </a:blip>
          <a:stretch>
            <a:fillRect/>
          </a:stretch>
        </p:blipFill>
        <p:spPr>
          <a:xfrm>
            <a:off x="4415025" y="1527675"/>
            <a:ext cx="4077725" cy="25467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Aspectos clave</a:t>
            </a:r>
            <a:endParaRPr/>
          </a:p>
        </p:txBody>
      </p:sp>
      <p:pic>
        <p:nvPicPr>
          <p:cNvPr id="360" name="Google Shape;360;p53"/>
          <p:cNvPicPr preferRelativeResize="0"/>
          <p:nvPr/>
        </p:nvPicPr>
        <p:blipFill>
          <a:blip r:embed="rId3">
            <a:alphaModFix/>
          </a:blip>
          <a:stretch>
            <a:fillRect/>
          </a:stretch>
        </p:blipFill>
        <p:spPr>
          <a:xfrm rot="5400000">
            <a:off x="1341625" y="1960125"/>
            <a:ext cx="1223250" cy="2446499"/>
          </a:xfrm>
          <a:prstGeom prst="rect">
            <a:avLst/>
          </a:prstGeom>
          <a:noFill/>
          <a:ln>
            <a:noFill/>
          </a:ln>
        </p:spPr>
      </p:pic>
      <p:pic>
        <p:nvPicPr>
          <p:cNvPr id="361" name="Google Shape;361;p53"/>
          <p:cNvPicPr preferRelativeResize="0"/>
          <p:nvPr/>
        </p:nvPicPr>
        <p:blipFill>
          <a:blip r:embed="rId4">
            <a:alphaModFix/>
          </a:blip>
          <a:stretch>
            <a:fillRect/>
          </a:stretch>
        </p:blipFill>
        <p:spPr>
          <a:xfrm>
            <a:off x="5192575" y="959825"/>
            <a:ext cx="1571350" cy="3720175"/>
          </a:xfrm>
          <a:prstGeom prst="rect">
            <a:avLst/>
          </a:prstGeom>
          <a:noFill/>
          <a:ln>
            <a:noFill/>
          </a:ln>
        </p:spPr>
      </p:pic>
      <p:pic>
        <p:nvPicPr>
          <p:cNvPr id="362" name="Google Shape;362;p53"/>
          <p:cNvPicPr preferRelativeResize="0"/>
          <p:nvPr/>
        </p:nvPicPr>
        <p:blipFill>
          <a:blip r:embed="rId5">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730000" y="1318650"/>
            <a:ext cx="5624700" cy="62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Migración        Migración de datos  </a:t>
            </a:r>
            <a:endParaRPr/>
          </a:p>
        </p:txBody>
      </p:sp>
      <p:sp>
        <p:nvSpPr>
          <p:cNvPr id="368" name="Google Shape;368;p54"/>
          <p:cNvSpPr txBox="1"/>
          <p:nvPr>
            <p:ph idx="1" type="body"/>
          </p:nvPr>
        </p:nvSpPr>
        <p:spPr>
          <a:xfrm>
            <a:off x="721225" y="1943850"/>
            <a:ext cx="5624700" cy="2435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s" sz="1600"/>
              <a:t>Formato de archivos incompatibles.</a:t>
            </a:r>
            <a:endParaRPr sz="1600"/>
          </a:p>
          <a:p>
            <a:pPr indent="-330200" lvl="0" marL="457200" rtl="0" algn="l">
              <a:spcBef>
                <a:spcPts val="0"/>
              </a:spcBef>
              <a:spcAft>
                <a:spcPts val="0"/>
              </a:spcAft>
              <a:buSzPts val="1600"/>
              <a:buAutoNum type="arabicPeriod"/>
            </a:pPr>
            <a:r>
              <a:rPr lang="es" sz="1600"/>
              <a:t>Estructura de datos complejas o distintas.</a:t>
            </a:r>
            <a:endParaRPr sz="1600"/>
          </a:p>
          <a:p>
            <a:pPr indent="-330200" lvl="0" marL="457200" rtl="0" algn="l">
              <a:spcBef>
                <a:spcPts val="0"/>
              </a:spcBef>
              <a:spcAft>
                <a:spcPts val="0"/>
              </a:spcAft>
              <a:buSzPts val="1600"/>
              <a:buAutoNum type="arabicPeriod"/>
            </a:pPr>
            <a:r>
              <a:rPr lang="es" sz="1600"/>
              <a:t>Reglas de validación que no coinciden.</a:t>
            </a:r>
            <a:endParaRPr sz="1600"/>
          </a:p>
          <a:p>
            <a:pPr indent="-330200" lvl="0" marL="457200" rtl="0" algn="l">
              <a:spcBef>
                <a:spcPts val="0"/>
              </a:spcBef>
              <a:spcAft>
                <a:spcPts val="0"/>
              </a:spcAft>
              <a:buSzPts val="1600"/>
              <a:buAutoNum type="arabicPeriod"/>
            </a:pPr>
            <a:r>
              <a:rPr lang="es" sz="1600"/>
              <a:t>Transmisión de datos incompleta.</a:t>
            </a:r>
            <a:endParaRPr sz="1600"/>
          </a:p>
          <a:p>
            <a:pPr indent="-330200" lvl="0" marL="457200" rtl="0" algn="l">
              <a:spcBef>
                <a:spcPts val="0"/>
              </a:spcBef>
              <a:spcAft>
                <a:spcPts val="0"/>
              </a:spcAft>
              <a:buSzPts val="1600"/>
              <a:buAutoNum type="arabicPeriod"/>
            </a:pPr>
            <a:r>
              <a:rPr lang="es" sz="1600"/>
              <a:t>Convenciones internacionales diferentes.</a:t>
            </a:r>
            <a:endParaRPr sz="1600"/>
          </a:p>
        </p:txBody>
      </p:sp>
      <p:pic>
        <p:nvPicPr>
          <p:cNvPr id="369" name="Google Shape;369;p54"/>
          <p:cNvPicPr preferRelativeResize="0"/>
          <p:nvPr/>
        </p:nvPicPr>
        <p:blipFill>
          <a:blip r:embed="rId3">
            <a:alphaModFix/>
          </a:blip>
          <a:stretch>
            <a:fillRect/>
          </a:stretch>
        </p:blipFill>
        <p:spPr>
          <a:xfrm>
            <a:off x="2486250" y="1408375"/>
            <a:ext cx="451825" cy="451825"/>
          </a:xfrm>
          <a:prstGeom prst="rect">
            <a:avLst/>
          </a:prstGeom>
          <a:noFill/>
          <a:ln>
            <a:noFill/>
          </a:ln>
        </p:spPr>
      </p:pic>
      <p:pic>
        <p:nvPicPr>
          <p:cNvPr id="370" name="Google Shape;370;p54"/>
          <p:cNvPicPr preferRelativeResize="0"/>
          <p:nvPr/>
        </p:nvPicPr>
        <p:blipFill>
          <a:blip r:embed="rId4">
            <a:alphaModFix/>
          </a:blip>
          <a:stretch>
            <a:fillRect/>
          </a:stretch>
        </p:blipFill>
        <p:spPr>
          <a:xfrm>
            <a:off x="5270575" y="2212994"/>
            <a:ext cx="3341197" cy="1704524"/>
          </a:xfrm>
          <a:prstGeom prst="rect">
            <a:avLst/>
          </a:prstGeom>
          <a:noFill/>
          <a:ln>
            <a:noFill/>
          </a:ln>
        </p:spPr>
      </p:pic>
      <p:pic>
        <p:nvPicPr>
          <p:cNvPr id="371" name="Google Shape;371;p54"/>
          <p:cNvPicPr preferRelativeResize="0"/>
          <p:nvPr/>
        </p:nvPicPr>
        <p:blipFill>
          <a:blip r:embed="rId5">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4.4. </a:t>
            </a:r>
            <a:r>
              <a:rPr lang="es"/>
              <a:t>La transformación digital y las tecnologías subyacentes</a:t>
            </a:r>
            <a:endParaRPr/>
          </a:p>
        </p:txBody>
      </p:sp>
      <p:pic>
        <p:nvPicPr>
          <p:cNvPr id="377" name="Google Shape;377;p55"/>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idx="1" type="body"/>
          </p:nvPr>
        </p:nvSpPr>
        <p:spPr>
          <a:xfrm>
            <a:off x="721225" y="1555000"/>
            <a:ext cx="3300900" cy="282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La </a:t>
            </a:r>
            <a:r>
              <a:rPr b="1" lang="es" sz="1700"/>
              <a:t>transformación digital</a:t>
            </a:r>
            <a:r>
              <a:rPr lang="es" sz="1700"/>
              <a:t> es el posicionamiento de la información en el centro de la organización, reconvirtiendo sus objetivos y procesos para explotar de forma completa y eficaz la tecnología y el procesamiento automático.</a:t>
            </a:r>
            <a:endParaRPr sz="1700"/>
          </a:p>
        </p:txBody>
      </p:sp>
      <p:pic>
        <p:nvPicPr>
          <p:cNvPr id="383" name="Google Shape;383;p56"/>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384" name="Google Shape;384;p56"/>
          <p:cNvPicPr preferRelativeResize="0"/>
          <p:nvPr/>
        </p:nvPicPr>
        <p:blipFill>
          <a:blip r:embed="rId4">
            <a:alphaModFix/>
          </a:blip>
          <a:stretch>
            <a:fillRect/>
          </a:stretch>
        </p:blipFill>
        <p:spPr>
          <a:xfrm>
            <a:off x="4572000" y="1883925"/>
            <a:ext cx="3703926" cy="2002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Computación en la nube</a:t>
            </a:r>
            <a:endParaRPr/>
          </a:p>
        </p:txBody>
      </p:sp>
      <p:sp>
        <p:nvSpPr>
          <p:cNvPr id="390" name="Google Shape;390;p57"/>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Basado en la ubicuidad de los servicios, una de las mayores ventajas que ha aportado la democratización de internet.</a:t>
            </a:r>
            <a:endParaRPr sz="1700"/>
          </a:p>
        </p:txBody>
      </p:sp>
      <p:pic>
        <p:nvPicPr>
          <p:cNvPr id="391" name="Google Shape;391;p57"/>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392" name="Google Shape;392;p57"/>
          <p:cNvPicPr preferRelativeResize="0"/>
          <p:nvPr/>
        </p:nvPicPr>
        <p:blipFill>
          <a:blip r:embed="rId4">
            <a:alphaModFix/>
          </a:blip>
          <a:stretch>
            <a:fillRect/>
          </a:stretch>
        </p:blipFill>
        <p:spPr>
          <a:xfrm>
            <a:off x="5741112" y="1183875"/>
            <a:ext cx="2245634" cy="29848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t>
            </a:r>
            <a:r>
              <a:rPr lang="es"/>
              <a:t>ecnologías basadas en IA</a:t>
            </a:r>
            <a:endParaRPr/>
          </a:p>
        </p:txBody>
      </p:sp>
      <p:sp>
        <p:nvSpPr>
          <p:cNvPr id="398" name="Google Shape;398;p58"/>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Ayudan a obtener un conocimiento profundizando en la realidad. Es cada vez </a:t>
            </a:r>
            <a:r>
              <a:rPr lang="es" sz="1700"/>
              <a:t>más</a:t>
            </a:r>
            <a:r>
              <a:rPr lang="es" sz="1700"/>
              <a:t> importante para la toma de decisiones. Concepto de </a:t>
            </a:r>
            <a:r>
              <a:rPr i="1" lang="es" sz="1700"/>
              <a:t>Big Data</a:t>
            </a:r>
            <a:r>
              <a:rPr lang="es" sz="1700"/>
              <a:t>.</a:t>
            </a:r>
            <a:endParaRPr sz="1700"/>
          </a:p>
        </p:txBody>
      </p:sp>
      <p:pic>
        <p:nvPicPr>
          <p:cNvPr id="399" name="Google Shape;399;p58"/>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00" name="Google Shape;400;p58"/>
          <p:cNvPicPr preferRelativeResize="0"/>
          <p:nvPr/>
        </p:nvPicPr>
        <p:blipFill>
          <a:blip r:embed="rId4">
            <a:alphaModFix/>
          </a:blip>
          <a:stretch>
            <a:fillRect/>
          </a:stretch>
        </p:blipFill>
        <p:spPr>
          <a:xfrm>
            <a:off x="5029825" y="1747175"/>
            <a:ext cx="3238326" cy="2314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Movilidad</a:t>
            </a:r>
            <a:endParaRPr/>
          </a:p>
        </p:txBody>
      </p:sp>
      <p:sp>
        <p:nvSpPr>
          <p:cNvPr id="406" name="Google Shape;406;p59"/>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700"/>
              <a:t>Gracias a la adopción mayoritaria de dispositivos móviles, que cada vez más permiten realizar todo tipo de tareas, dentro y fuera de la organización.</a:t>
            </a:r>
            <a:endParaRPr sz="1700"/>
          </a:p>
          <a:p>
            <a:pPr indent="0" lvl="0" marL="0" rtl="0" algn="l">
              <a:spcBef>
                <a:spcPts val="1200"/>
              </a:spcBef>
              <a:spcAft>
                <a:spcPts val="1200"/>
              </a:spcAft>
              <a:buNone/>
            </a:pPr>
            <a:r>
              <a:rPr lang="es" sz="1700"/>
              <a:t>Conceptos como el </a:t>
            </a:r>
            <a:r>
              <a:rPr i="1" lang="es" sz="1700"/>
              <a:t>WFH</a:t>
            </a:r>
            <a:r>
              <a:rPr lang="es" sz="1700"/>
              <a:t>.</a:t>
            </a:r>
            <a:endParaRPr sz="1700"/>
          </a:p>
        </p:txBody>
      </p:sp>
      <p:pic>
        <p:nvPicPr>
          <p:cNvPr id="407" name="Google Shape;407;p59"/>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08" name="Google Shape;408;p59"/>
          <p:cNvPicPr preferRelativeResize="0"/>
          <p:nvPr/>
        </p:nvPicPr>
        <p:blipFill>
          <a:blip r:embed="rId4">
            <a:alphaModFix/>
          </a:blip>
          <a:stretch>
            <a:fillRect/>
          </a:stretch>
        </p:blipFill>
        <p:spPr>
          <a:xfrm>
            <a:off x="5322462" y="1236225"/>
            <a:ext cx="2924221" cy="29848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Otras tecnologías</a:t>
            </a:r>
            <a:endParaRPr/>
          </a:p>
        </p:txBody>
      </p:sp>
      <p:sp>
        <p:nvSpPr>
          <p:cNvPr id="414" name="Google Shape;414;p60"/>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IoT, Blockchain o realidad virtual y aumentada.</a:t>
            </a:r>
            <a:endParaRPr sz="1700"/>
          </a:p>
        </p:txBody>
      </p:sp>
      <p:pic>
        <p:nvPicPr>
          <p:cNvPr id="415" name="Google Shape;415;p60"/>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16" name="Google Shape;416;p60"/>
          <p:cNvPicPr preferRelativeResize="0"/>
          <p:nvPr/>
        </p:nvPicPr>
        <p:blipFill>
          <a:blip r:embed="rId4">
            <a:alphaModFix/>
          </a:blip>
          <a:stretch>
            <a:fillRect/>
          </a:stretch>
        </p:blipFill>
        <p:spPr>
          <a:xfrm>
            <a:off x="4805550" y="1819325"/>
            <a:ext cx="3545149" cy="1994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5</a:t>
            </a:r>
            <a:r>
              <a:rPr lang="es" sz="4700"/>
              <a:t>. La seguridad de la información</a:t>
            </a:r>
            <a:endParaRPr sz="4700"/>
          </a:p>
        </p:txBody>
      </p:sp>
      <p:pic>
        <p:nvPicPr>
          <p:cNvPr id="422" name="Google Shape;422;p61"/>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1. Los sistemas de información</a:t>
            </a:r>
            <a:endParaRPr sz="4700"/>
          </a:p>
        </p:txBody>
      </p:sp>
      <p:pic>
        <p:nvPicPr>
          <p:cNvPr id="115" name="Google Shape;115;p17"/>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ph idx="1" type="body"/>
          </p:nvPr>
        </p:nvSpPr>
        <p:spPr>
          <a:xfrm>
            <a:off x="721225" y="1555000"/>
            <a:ext cx="3211200" cy="2414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La seguridad de la información es esencial para proteger los datos internos y externos de una organización, tanto por su valor estratégico como por el cumplimiento de normativas como el RGPD.</a:t>
            </a:r>
            <a:endParaRPr sz="1700"/>
          </a:p>
        </p:txBody>
      </p:sp>
      <p:pic>
        <p:nvPicPr>
          <p:cNvPr id="428" name="Google Shape;428;p62"/>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29" name="Google Shape;429;p62"/>
          <p:cNvPicPr preferRelativeResize="0"/>
          <p:nvPr/>
        </p:nvPicPr>
        <p:blipFill>
          <a:blip r:embed="rId4">
            <a:alphaModFix/>
          </a:blip>
          <a:stretch>
            <a:fillRect/>
          </a:stretch>
        </p:blipFill>
        <p:spPr>
          <a:xfrm>
            <a:off x="5748578" y="1020200"/>
            <a:ext cx="1248025" cy="3712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6</a:t>
            </a:r>
            <a:r>
              <a:rPr lang="es" sz="4700"/>
              <a:t>. La gestión del cambio</a:t>
            </a:r>
            <a:endParaRPr sz="4700"/>
          </a:p>
        </p:txBody>
      </p:sp>
      <p:pic>
        <p:nvPicPr>
          <p:cNvPr id="435" name="Google Shape;435;p63"/>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64"/>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41" name="Google Shape;441;p64"/>
          <p:cNvPicPr preferRelativeResize="0"/>
          <p:nvPr/>
        </p:nvPicPr>
        <p:blipFill>
          <a:blip r:embed="rId4">
            <a:alphaModFix/>
          </a:blip>
          <a:stretch>
            <a:fillRect/>
          </a:stretch>
        </p:blipFill>
        <p:spPr>
          <a:xfrm>
            <a:off x="1502075" y="1420175"/>
            <a:ext cx="6139851" cy="2805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6.1. Un modelo de gestión del cambio</a:t>
            </a:r>
            <a:endParaRPr/>
          </a:p>
        </p:txBody>
      </p:sp>
      <p:pic>
        <p:nvPicPr>
          <p:cNvPr id="447" name="Google Shape;447;p65"/>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6"/>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53" name="Google Shape;453;p66"/>
          <p:cNvPicPr preferRelativeResize="0"/>
          <p:nvPr/>
        </p:nvPicPr>
        <p:blipFill>
          <a:blip r:embed="rId4">
            <a:alphaModFix/>
          </a:blip>
          <a:stretch>
            <a:fillRect/>
          </a:stretch>
        </p:blipFill>
        <p:spPr>
          <a:xfrm>
            <a:off x="1927688" y="1076050"/>
            <a:ext cx="5288626" cy="3420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7"/>
          <p:cNvSpPr txBox="1"/>
          <p:nvPr>
            <p:ph idx="1" type="body"/>
          </p:nvPr>
        </p:nvSpPr>
        <p:spPr>
          <a:xfrm>
            <a:off x="721225" y="1555000"/>
            <a:ext cx="7562100" cy="141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Un proceso de gestión del cambio pasa por las siguientes etapas: </a:t>
            </a:r>
            <a:endParaRPr sz="1700"/>
          </a:p>
        </p:txBody>
      </p:sp>
      <p:pic>
        <p:nvPicPr>
          <p:cNvPr id="459" name="Google Shape;459;p67"/>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60" name="Google Shape;460;p67"/>
          <p:cNvPicPr preferRelativeResize="0"/>
          <p:nvPr/>
        </p:nvPicPr>
        <p:blipFill>
          <a:blip r:embed="rId4">
            <a:alphaModFix/>
          </a:blip>
          <a:stretch>
            <a:fillRect/>
          </a:stretch>
        </p:blipFill>
        <p:spPr>
          <a:xfrm>
            <a:off x="362263" y="2571750"/>
            <a:ext cx="8419474" cy="807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6.2. Análisis de implicados</a:t>
            </a:r>
            <a:endParaRPr/>
          </a:p>
        </p:txBody>
      </p:sp>
      <p:pic>
        <p:nvPicPr>
          <p:cNvPr id="466" name="Google Shape;466;p68"/>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69"/>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72" name="Google Shape;472;p69"/>
          <p:cNvPicPr preferRelativeResize="0"/>
          <p:nvPr/>
        </p:nvPicPr>
        <p:blipFill>
          <a:blip r:embed="rId4">
            <a:alphaModFix/>
          </a:blip>
          <a:stretch>
            <a:fillRect/>
          </a:stretch>
        </p:blipFill>
        <p:spPr>
          <a:xfrm>
            <a:off x="1927275" y="1147763"/>
            <a:ext cx="5067300" cy="2847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6.3. Causa de la resistencia al cambio</a:t>
            </a:r>
            <a:endParaRPr/>
          </a:p>
        </p:txBody>
      </p:sp>
      <p:pic>
        <p:nvPicPr>
          <p:cNvPr id="478" name="Google Shape;478;p70"/>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Defensa de los propios intereses</a:t>
            </a:r>
            <a:endParaRPr/>
          </a:p>
        </p:txBody>
      </p:sp>
      <p:sp>
        <p:nvSpPr>
          <p:cNvPr id="484" name="Google Shape;484;p71"/>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Porque se siente que se va a perder algo con el proyecto.</a:t>
            </a:r>
            <a:endParaRPr sz="1700"/>
          </a:p>
        </p:txBody>
      </p:sp>
      <p:pic>
        <p:nvPicPr>
          <p:cNvPr id="485" name="Google Shape;485;p71"/>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86" name="Google Shape;486;p71"/>
          <p:cNvPicPr preferRelativeResize="0"/>
          <p:nvPr/>
        </p:nvPicPr>
        <p:blipFill>
          <a:blip r:embed="rId4">
            <a:alphaModFix/>
          </a:blip>
          <a:stretch>
            <a:fillRect/>
          </a:stretch>
        </p:blipFill>
        <p:spPr>
          <a:xfrm>
            <a:off x="4983150" y="2060600"/>
            <a:ext cx="3211875" cy="2162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1.1. Los datos, la información y el conocimiento</a:t>
            </a:r>
            <a:endParaRPr/>
          </a:p>
        </p:txBody>
      </p:sp>
      <p:pic>
        <p:nvPicPr>
          <p:cNvPr id="121" name="Google Shape;121;p18"/>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Falta de comprensión o confianza</a:t>
            </a:r>
            <a:endParaRPr/>
          </a:p>
        </p:txBody>
      </p:sp>
      <p:sp>
        <p:nvSpPr>
          <p:cNvPr id="492" name="Google Shape;492;p72"/>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Muchas veces la resistencia es por desconocimiento, por no entender por qué hace falta el proyecto, por no conocer la nueva aplicación y desconfiar de su funcionamiento.</a:t>
            </a:r>
            <a:endParaRPr sz="1700"/>
          </a:p>
        </p:txBody>
      </p:sp>
      <p:pic>
        <p:nvPicPr>
          <p:cNvPr id="493" name="Google Shape;493;p72"/>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494" name="Google Shape;494;p72"/>
          <p:cNvPicPr preferRelativeResize="0"/>
          <p:nvPr/>
        </p:nvPicPr>
        <p:blipFill>
          <a:blip r:embed="rId4">
            <a:alphaModFix/>
          </a:blip>
          <a:stretch>
            <a:fillRect/>
          </a:stretch>
        </p:blipFill>
        <p:spPr>
          <a:xfrm>
            <a:off x="5250852" y="1951900"/>
            <a:ext cx="3167002" cy="25657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Percepción distinta del cambio</a:t>
            </a:r>
            <a:endParaRPr/>
          </a:p>
        </p:txBody>
      </p:sp>
      <p:sp>
        <p:nvSpPr>
          <p:cNvPr id="500" name="Google Shape;500;p73"/>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Por un mal diagnóstico puede haber personas de la organización que piensen que el proyecto no es una buena decisión.</a:t>
            </a:r>
            <a:endParaRPr sz="1700"/>
          </a:p>
        </p:txBody>
      </p:sp>
      <p:pic>
        <p:nvPicPr>
          <p:cNvPr id="501" name="Google Shape;501;p73"/>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502" name="Google Shape;502;p73"/>
          <p:cNvPicPr preferRelativeResize="0"/>
          <p:nvPr/>
        </p:nvPicPr>
        <p:blipFill>
          <a:blip r:embed="rId4">
            <a:alphaModFix/>
          </a:blip>
          <a:stretch>
            <a:fillRect/>
          </a:stretch>
        </p:blipFill>
        <p:spPr>
          <a:xfrm>
            <a:off x="4800900" y="1853850"/>
            <a:ext cx="3774301" cy="241791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Escasa tolerancia al cambio</a:t>
            </a:r>
            <a:endParaRPr/>
          </a:p>
        </p:txBody>
      </p:sp>
      <p:sp>
        <p:nvSpPr>
          <p:cNvPr id="508" name="Google Shape;508;p74"/>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Esto ocurre por miedo a ser capaz de desempeñar correctamente el trabajo con el nuevo sistema.</a:t>
            </a:r>
            <a:endParaRPr sz="1700"/>
          </a:p>
        </p:txBody>
      </p:sp>
      <p:pic>
        <p:nvPicPr>
          <p:cNvPr id="509" name="Google Shape;509;p74"/>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510" name="Google Shape;510;p74"/>
          <p:cNvPicPr preferRelativeResize="0"/>
          <p:nvPr/>
        </p:nvPicPr>
        <p:blipFill>
          <a:blip r:embed="rId4">
            <a:alphaModFix/>
          </a:blip>
          <a:stretch>
            <a:fillRect/>
          </a:stretch>
        </p:blipFill>
        <p:spPr>
          <a:xfrm>
            <a:off x="4983150" y="2348950"/>
            <a:ext cx="3320550" cy="1686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Influencia del entorno</a:t>
            </a:r>
            <a:endParaRPr/>
          </a:p>
        </p:txBody>
      </p:sp>
      <p:sp>
        <p:nvSpPr>
          <p:cNvPr id="516" name="Google Shape;516;p75"/>
          <p:cNvSpPr txBox="1"/>
          <p:nvPr>
            <p:ph idx="1" type="body"/>
          </p:nvPr>
        </p:nvSpPr>
        <p:spPr>
          <a:xfrm>
            <a:off x="729325" y="1774075"/>
            <a:ext cx="37743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700"/>
              <a:t>Como hemos dicho, normalmente la mayoría de afectados reacciona ante el cambio de una forma pasiva, esperando acontecimientos; por tanto, son influenciables por aquellos que son más cínicos, escépticos o simplemente están en contra del cambio.</a:t>
            </a:r>
            <a:endParaRPr sz="1700"/>
          </a:p>
        </p:txBody>
      </p:sp>
      <p:pic>
        <p:nvPicPr>
          <p:cNvPr id="517" name="Google Shape;517;p75"/>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518" name="Google Shape;518;p75"/>
          <p:cNvPicPr preferRelativeResize="0"/>
          <p:nvPr/>
        </p:nvPicPr>
        <p:blipFill>
          <a:blip r:embed="rId4">
            <a:alphaModFix/>
          </a:blip>
          <a:stretch>
            <a:fillRect/>
          </a:stretch>
        </p:blipFill>
        <p:spPr>
          <a:xfrm>
            <a:off x="4983162" y="1458613"/>
            <a:ext cx="3856038" cy="289202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6"/>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6.4. Buenas prácticas de intervención sobre la comunicación</a:t>
            </a:r>
            <a:endParaRPr/>
          </a:p>
        </p:txBody>
      </p:sp>
      <p:pic>
        <p:nvPicPr>
          <p:cNvPr id="524" name="Google Shape;524;p76"/>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77"/>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530" name="Google Shape;530;p77"/>
          <p:cNvPicPr preferRelativeResize="0"/>
          <p:nvPr/>
        </p:nvPicPr>
        <p:blipFill>
          <a:blip r:embed="rId4">
            <a:alphaModFix/>
          </a:blip>
          <a:stretch>
            <a:fillRect/>
          </a:stretch>
        </p:blipFill>
        <p:spPr>
          <a:xfrm>
            <a:off x="1675676" y="863789"/>
            <a:ext cx="5792650" cy="34159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8"/>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536" name="Google Shape;536;p78"/>
          <p:cNvPicPr preferRelativeResize="0"/>
          <p:nvPr/>
        </p:nvPicPr>
        <p:blipFill>
          <a:blip r:embed="rId4">
            <a:alphaModFix/>
          </a:blip>
          <a:stretch>
            <a:fillRect/>
          </a:stretch>
        </p:blipFill>
        <p:spPr>
          <a:xfrm>
            <a:off x="581013" y="1362075"/>
            <a:ext cx="7981978" cy="24193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6.5. El plan de formación</a:t>
            </a:r>
            <a:endParaRPr/>
          </a:p>
        </p:txBody>
      </p:sp>
      <p:pic>
        <p:nvPicPr>
          <p:cNvPr id="542" name="Google Shape;542;p79"/>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Objetivos</a:t>
            </a:r>
            <a:endParaRPr/>
          </a:p>
        </p:txBody>
      </p:sp>
      <p:sp>
        <p:nvSpPr>
          <p:cNvPr id="548" name="Google Shape;548;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AutoNum type="arabicPeriod"/>
            </a:pPr>
            <a:r>
              <a:rPr lang="es" sz="1900"/>
              <a:t>Conseguir que los usuarios tengan una visión completa del nuevo entorno.</a:t>
            </a:r>
            <a:endParaRPr sz="1900"/>
          </a:p>
          <a:p>
            <a:pPr indent="-349250" lvl="0" marL="457200" rtl="0" algn="l">
              <a:spcBef>
                <a:spcPts val="0"/>
              </a:spcBef>
              <a:spcAft>
                <a:spcPts val="0"/>
              </a:spcAft>
              <a:buSzPts val="1900"/>
              <a:buAutoNum type="arabicPeriod"/>
            </a:pPr>
            <a:r>
              <a:rPr lang="es" sz="1900"/>
              <a:t>Desarrollar las habilidades y los conocimientos para un buen uso del sistema.</a:t>
            </a:r>
            <a:endParaRPr sz="1900"/>
          </a:p>
          <a:p>
            <a:pPr indent="-349250" lvl="0" marL="457200" rtl="0" algn="l">
              <a:spcBef>
                <a:spcPts val="0"/>
              </a:spcBef>
              <a:spcAft>
                <a:spcPts val="0"/>
              </a:spcAft>
              <a:buSzPts val="1900"/>
              <a:buAutoNum type="arabicPeriod"/>
            </a:pPr>
            <a:r>
              <a:rPr lang="es" sz="1900"/>
              <a:t>Crear formadores internos. </a:t>
            </a:r>
            <a:endParaRPr sz="1900"/>
          </a:p>
          <a:p>
            <a:pPr indent="-349250" lvl="0" marL="457200" rtl="0" algn="l">
              <a:spcBef>
                <a:spcPts val="0"/>
              </a:spcBef>
              <a:spcAft>
                <a:spcPts val="0"/>
              </a:spcAft>
              <a:buSzPts val="1900"/>
              <a:buAutoNum type="arabicPeriod"/>
            </a:pPr>
            <a:r>
              <a:rPr lang="es" sz="1900"/>
              <a:t>Generar y desarrollar un plan de formación. </a:t>
            </a:r>
            <a:endParaRPr sz="19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7</a:t>
            </a:r>
            <a:r>
              <a:rPr lang="es" sz="4700"/>
              <a:t>. La gestión del proyecto</a:t>
            </a:r>
            <a:endParaRPr sz="4700"/>
          </a:p>
        </p:txBody>
      </p:sp>
      <p:pic>
        <p:nvPicPr>
          <p:cNvPr id="554" name="Google Shape;554;p81"/>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127" name="Google Shape;127;p19"/>
          <p:cNvPicPr preferRelativeResize="0"/>
          <p:nvPr/>
        </p:nvPicPr>
        <p:blipFill>
          <a:blip r:embed="rId4">
            <a:alphaModFix/>
          </a:blip>
          <a:stretch>
            <a:fillRect/>
          </a:stretch>
        </p:blipFill>
        <p:spPr>
          <a:xfrm>
            <a:off x="1568250" y="1057975"/>
            <a:ext cx="6284226" cy="3337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82"/>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560" name="Google Shape;560;p82"/>
          <p:cNvPicPr preferRelativeResize="0"/>
          <p:nvPr/>
        </p:nvPicPr>
        <p:blipFill>
          <a:blip r:embed="rId4">
            <a:alphaModFix/>
          </a:blip>
          <a:stretch>
            <a:fillRect/>
          </a:stretch>
        </p:blipFill>
        <p:spPr>
          <a:xfrm>
            <a:off x="1363438" y="1395150"/>
            <a:ext cx="6417126" cy="30042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7.1. Procesos típicos de la gestión de proyectos</a:t>
            </a:r>
            <a:endParaRPr/>
          </a:p>
        </p:txBody>
      </p:sp>
      <p:pic>
        <p:nvPicPr>
          <p:cNvPr id="566" name="Google Shape;566;p83"/>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84"/>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572" name="Google Shape;572;p84"/>
          <p:cNvPicPr preferRelativeResize="0"/>
          <p:nvPr/>
        </p:nvPicPr>
        <p:blipFill>
          <a:blip r:embed="rId4">
            <a:alphaModFix/>
          </a:blip>
          <a:stretch>
            <a:fillRect/>
          </a:stretch>
        </p:blipFill>
        <p:spPr>
          <a:xfrm>
            <a:off x="891500" y="1655075"/>
            <a:ext cx="7361001" cy="2734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7.2. Las áreas de conocimiento</a:t>
            </a:r>
            <a:endParaRPr/>
          </a:p>
        </p:txBody>
      </p:sp>
      <p:pic>
        <p:nvPicPr>
          <p:cNvPr id="578" name="Google Shape;578;p85"/>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86"/>
          <p:cNvPicPr preferRelativeResize="0"/>
          <p:nvPr/>
        </p:nvPicPr>
        <p:blipFill>
          <a:blip r:embed="rId3">
            <a:alphaModFix/>
          </a:blip>
          <a:stretch>
            <a:fillRect/>
          </a:stretch>
        </p:blipFill>
        <p:spPr>
          <a:xfrm>
            <a:off x="4160838" y="4853689"/>
            <a:ext cx="822325" cy="289800"/>
          </a:xfrm>
          <a:prstGeom prst="rect">
            <a:avLst/>
          </a:prstGeom>
          <a:noFill/>
          <a:ln>
            <a:noFill/>
          </a:ln>
        </p:spPr>
      </p:pic>
      <p:sp>
        <p:nvSpPr>
          <p:cNvPr id="584" name="Google Shape;584;p86"/>
          <p:cNvSpPr txBox="1"/>
          <p:nvPr>
            <p:ph idx="1" type="body"/>
          </p:nvPr>
        </p:nvSpPr>
        <p:spPr>
          <a:xfrm>
            <a:off x="822350" y="1450350"/>
            <a:ext cx="7543200" cy="3349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1700"/>
              <a:t>La gestión de proyectos se organiza en </a:t>
            </a:r>
            <a:r>
              <a:rPr b="1" lang="es" sz="1700"/>
              <a:t>áreas de conocimiento</a:t>
            </a:r>
            <a:r>
              <a:rPr lang="es" sz="1700"/>
              <a:t> que ayudan a planificar, ejecutar y controlar tareas para cumplir objetivos dentro del tiempo y presupuesto. </a:t>
            </a:r>
            <a:endParaRPr sz="1700"/>
          </a:p>
          <a:p>
            <a:pPr indent="-336550" lvl="0" marL="457200" rtl="0" algn="l">
              <a:lnSpc>
                <a:spcPct val="115000"/>
              </a:lnSpc>
              <a:spcBef>
                <a:spcPts val="0"/>
              </a:spcBef>
              <a:spcAft>
                <a:spcPts val="0"/>
              </a:spcAft>
              <a:buSzPts val="1700"/>
              <a:buChar char="-"/>
            </a:pPr>
            <a:r>
              <a:rPr lang="es" sz="1700"/>
              <a:t>Saber </a:t>
            </a:r>
            <a:r>
              <a:rPr b="1" lang="es" sz="1700"/>
              <a:t>gestionar el tiempo</a:t>
            </a:r>
            <a:r>
              <a:rPr lang="es" sz="1700"/>
              <a:t>.</a:t>
            </a:r>
            <a:endParaRPr sz="1700"/>
          </a:p>
          <a:p>
            <a:pPr indent="-336550" lvl="0" marL="457200" rtl="0" algn="l">
              <a:lnSpc>
                <a:spcPct val="115000"/>
              </a:lnSpc>
              <a:spcBef>
                <a:spcPts val="0"/>
              </a:spcBef>
              <a:spcAft>
                <a:spcPts val="0"/>
              </a:spcAft>
              <a:buSzPts val="1700"/>
              <a:buChar char="-"/>
            </a:pPr>
            <a:r>
              <a:rPr lang="es" sz="1700"/>
              <a:t>Saber </a:t>
            </a:r>
            <a:r>
              <a:rPr b="1" lang="es" sz="1700"/>
              <a:t>gestionar los costos</a:t>
            </a:r>
            <a:r>
              <a:rPr lang="es" sz="1700"/>
              <a:t>.</a:t>
            </a:r>
            <a:endParaRPr sz="1700"/>
          </a:p>
          <a:p>
            <a:pPr indent="-336550" lvl="0" marL="457200" rtl="0" algn="l">
              <a:lnSpc>
                <a:spcPct val="115000"/>
              </a:lnSpc>
              <a:spcBef>
                <a:spcPts val="0"/>
              </a:spcBef>
              <a:spcAft>
                <a:spcPts val="0"/>
              </a:spcAft>
              <a:buSzPts val="1700"/>
              <a:buChar char="-"/>
            </a:pPr>
            <a:r>
              <a:rPr lang="es" sz="1700"/>
              <a:t>Saber </a:t>
            </a:r>
            <a:r>
              <a:rPr b="1" lang="es" sz="1700"/>
              <a:t>gestionar los recursos humanos</a:t>
            </a:r>
            <a:r>
              <a:rPr lang="es" sz="1700"/>
              <a:t>.</a:t>
            </a:r>
            <a:endParaRPr sz="1700"/>
          </a:p>
          <a:p>
            <a:pPr indent="-336550" lvl="0" marL="457200" rtl="0" algn="l">
              <a:lnSpc>
                <a:spcPct val="115000"/>
              </a:lnSpc>
              <a:spcBef>
                <a:spcPts val="0"/>
              </a:spcBef>
              <a:spcAft>
                <a:spcPts val="0"/>
              </a:spcAft>
              <a:buSzPts val="1700"/>
              <a:buChar char="-"/>
            </a:pPr>
            <a:r>
              <a:rPr lang="es" sz="1700"/>
              <a:t>Saber </a:t>
            </a:r>
            <a:r>
              <a:rPr b="1" lang="es" sz="1700"/>
              <a:t>comunicar bien al equipo</a:t>
            </a:r>
            <a:r>
              <a:rPr lang="es" sz="1700"/>
              <a:t>.</a:t>
            </a:r>
            <a:endParaRPr sz="1700"/>
          </a:p>
          <a:p>
            <a:pPr indent="0" lvl="0" marL="0" rtl="0" algn="l">
              <a:lnSpc>
                <a:spcPct val="115000"/>
              </a:lnSpc>
              <a:spcBef>
                <a:spcPts val="0"/>
              </a:spcBef>
              <a:spcAft>
                <a:spcPts val="0"/>
              </a:spcAft>
              <a:buNone/>
            </a:pPr>
            <a:r>
              <a:rPr lang="es" sz="1700"/>
              <a:t>…</a:t>
            </a:r>
            <a:endParaRPr sz="1700"/>
          </a:p>
          <a:p>
            <a:pPr indent="0" lvl="0" marL="0" rtl="0" algn="l">
              <a:lnSpc>
                <a:spcPct val="115000"/>
              </a:lnSpc>
              <a:spcBef>
                <a:spcPts val="0"/>
              </a:spcBef>
              <a:spcAft>
                <a:spcPts val="0"/>
              </a:spcAft>
              <a:buNone/>
            </a:pPr>
            <a:r>
              <a:t/>
            </a:r>
            <a:endParaRPr sz="17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7.3. La organización del proyecto</a:t>
            </a:r>
            <a:endParaRPr/>
          </a:p>
        </p:txBody>
      </p:sp>
      <p:pic>
        <p:nvPicPr>
          <p:cNvPr id="590" name="Google Shape;590;p87"/>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88"/>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596" name="Google Shape;596;p88"/>
          <p:cNvPicPr preferRelativeResize="0"/>
          <p:nvPr/>
        </p:nvPicPr>
        <p:blipFill>
          <a:blip r:embed="rId4">
            <a:alphaModFix/>
          </a:blip>
          <a:stretch>
            <a:fillRect/>
          </a:stretch>
        </p:blipFill>
        <p:spPr>
          <a:xfrm>
            <a:off x="1721338" y="1281713"/>
            <a:ext cx="5701324" cy="30884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El patrocinador</a:t>
            </a:r>
            <a:endParaRPr/>
          </a:p>
        </p:txBody>
      </p:sp>
      <p:sp>
        <p:nvSpPr>
          <p:cNvPr id="602" name="Google Shape;602;p89"/>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Asegura que el equipo tiene la dotación adecuada en cantidad y calidad y se ocupa de motivarlo. En general, suele ser el director del departamento.</a:t>
            </a:r>
            <a:endParaRPr sz="1700"/>
          </a:p>
        </p:txBody>
      </p:sp>
      <p:pic>
        <p:nvPicPr>
          <p:cNvPr id="603" name="Google Shape;603;p89"/>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04" name="Google Shape;604;p89"/>
          <p:cNvPicPr preferRelativeResize="0"/>
          <p:nvPr/>
        </p:nvPicPr>
        <p:blipFill>
          <a:blip r:embed="rId4">
            <a:alphaModFix/>
          </a:blip>
          <a:stretch>
            <a:fillRect/>
          </a:stretch>
        </p:blipFill>
        <p:spPr>
          <a:xfrm>
            <a:off x="5300037" y="1318650"/>
            <a:ext cx="2446179" cy="29848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Jefe de proyecto</a:t>
            </a:r>
            <a:endParaRPr/>
          </a:p>
        </p:txBody>
      </p:sp>
      <p:sp>
        <p:nvSpPr>
          <p:cNvPr id="610" name="Google Shape;610;p90"/>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Se encarga de supervisar y controlar la ejecución del proyecto para asegurar su cumplimiento en objetivos, tiempo y coste.</a:t>
            </a:r>
            <a:endParaRPr sz="1700"/>
          </a:p>
        </p:txBody>
      </p:sp>
      <p:pic>
        <p:nvPicPr>
          <p:cNvPr id="611" name="Google Shape;611;p90"/>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12" name="Google Shape;612;p90"/>
          <p:cNvPicPr preferRelativeResize="0"/>
          <p:nvPr/>
        </p:nvPicPr>
        <p:blipFill>
          <a:blip r:embed="rId4">
            <a:alphaModFix/>
          </a:blip>
          <a:stretch>
            <a:fillRect/>
          </a:stretch>
        </p:blipFill>
        <p:spPr>
          <a:xfrm>
            <a:off x="4639275" y="1688263"/>
            <a:ext cx="3659101" cy="24327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Miembros del equipo</a:t>
            </a:r>
            <a:endParaRPr/>
          </a:p>
        </p:txBody>
      </p:sp>
      <p:sp>
        <p:nvSpPr>
          <p:cNvPr id="618" name="Google Shape;618;p91"/>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Tienen una responsabilidad principalmente técnica, de ejecución de la parte del trabajo que tienen asignada con su aportación profesional y en colaboración con otros miembros del equipo y personal del cliente.</a:t>
            </a:r>
            <a:endParaRPr sz="1700"/>
          </a:p>
        </p:txBody>
      </p:sp>
      <p:pic>
        <p:nvPicPr>
          <p:cNvPr id="619" name="Google Shape;619;p91"/>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20" name="Google Shape;620;p91"/>
          <p:cNvPicPr preferRelativeResize="0"/>
          <p:nvPr/>
        </p:nvPicPr>
        <p:blipFill>
          <a:blip r:embed="rId4">
            <a:alphaModFix/>
          </a:blip>
          <a:stretch>
            <a:fillRect/>
          </a:stretch>
        </p:blipFill>
        <p:spPr>
          <a:xfrm>
            <a:off x="4820500" y="2051100"/>
            <a:ext cx="3492826" cy="2183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133" name="Google Shape;133;p20"/>
          <p:cNvPicPr preferRelativeResize="0"/>
          <p:nvPr/>
        </p:nvPicPr>
        <p:blipFill>
          <a:blip r:embed="rId4">
            <a:alphaModFix/>
          </a:blip>
          <a:stretch>
            <a:fillRect/>
          </a:stretch>
        </p:blipFill>
        <p:spPr>
          <a:xfrm>
            <a:off x="2156625" y="1079425"/>
            <a:ext cx="4830750" cy="320711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2"/>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8</a:t>
            </a:r>
            <a:r>
              <a:rPr lang="es" sz="4700"/>
              <a:t>. Importancia de las pruebas</a:t>
            </a:r>
            <a:endParaRPr sz="4700"/>
          </a:p>
        </p:txBody>
      </p:sp>
      <p:pic>
        <p:nvPicPr>
          <p:cNvPr id="626" name="Google Shape;626;p92"/>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8.1. Beneficios de las pruebas</a:t>
            </a:r>
            <a:endParaRPr/>
          </a:p>
        </p:txBody>
      </p:sp>
      <p:pic>
        <p:nvPicPr>
          <p:cNvPr id="632" name="Google Shape;632;p93"/>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94"/>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38" name="Google Shape;638;p94"/>
          <p:cNvPicPr preferRelativeResize="0"/>
          <p:nvPr/>
        </p:nvPicPr>
        <p:blipFill>
          <a:blip r:embed="rId4">
            <a:alphaModFix/>
          </a:blip>
          <a:stretch>
            <a:fillRect/>
          </a:stretch>
        </p:blipFill>
        <p:spPr>
          <a:xfrm>
            <a:off x="1990725" y="1852613"/>
            <a:ext cx="5162550" cy="14382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8.2. Pruebas en todas las fases del ciclo de vida</a:t>
            </a:r>
            <a:endParaRPr/>
          </a:p>
        </p:txBody>
      </p:sp>
      <p:pic>
        <p:nvPicPr>
          <p:cNvPr id="644" name="Google Shape;644;p95"/>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96"/>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50" name="Google Shape;650;p96"/>
          <p:cNvPicPr preferRelativeResize="0"/>
          <p:nvPr/>
        </p:nvPicPr>
        <p:blipFill>
          <a:blip r:embed="rId4">
            <a:alphaModFix/>
          </a:blip>
          <a:stretch>
            <a:fillRect/>
          </a:stretch>
        </p:blipFill>
        <p:spPr>
          <a:xfrm>
            <a:off x="1341075" y="1288775"/>
            <a:ext cx="6336775" cy="2966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8.3. Distintos tipos de pruebas de Software</a:t>
            </a:r>
            <a:endParaRPr/>
          </a:p>
        </p:txBody>
      </p:sp>
      <p:pic>
        <p:nvPicPr>
          <p:cNvPr id="656" name="Google Shape;656;p97"/>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Pruebas unitarias</a:t>
            </a:r>
            <a:endParaRPr/>
          </a:p>
        </p:txBody>
      </p:sp>
      <p:sp>
        <p:nvSpPr>
          <p:cNvPr id="662" name="Google Shape;662;p98"/>
          <p:cNvSpPr txBox="1"/>
          <p:nvPr>
            <p:ph idx="1" type="body"/>
          </p:nvPr>
        </p:nvSpPr>
        <p:spPr>
          <a:xfrm>
            <a:off x="729325" y="1774075"/>
            <a:ext cx="7539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Las pruebas unitarias son pruebas de bajo nivel que se enfocan en validar el correcto funcionamiento de métodos, funciones o bloques específicos dentro de las clases, componentes o módulos del software.</a:t>
            </a:r>
            <a:endParaRPr sz="1700"/>
          </a:p>
        </p:txBody>
      </p:sp>
      <p:pic>
        <p:nvPicPr>
          <p:cNvPr id="663" name="Google Shape;663;p98"/>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64" name="Google Shape;664;p98"/>
          <p:cNvPicPr preferRelativeResize="0"/>
          <p:nvPr/>
        </p:nvPicPr>
        <p:blipFill>
          <a:blip r:embed="rId4">
            <a:alphaModFix/>
          </a:blip>
          <a:stretch>
            <a:fillRect/>
          </a:stretch>
        </p:blipFill>
        <p:spPr>
          <a:xfrm>
            <a:off x="2285925" y="2759350"/>
            <a:ext cx="4276249" cy="17256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Pruebas de integración</a:t>
            </a:r>
            <a:endParaRPr/>
          </a:p>
          <a:p>
            <a:pPr indent="0" lvl="0" marL="0" rtl="0" algn="l">
              <a:spcBef>
                <a:spcPts val="0"/>
              </a:spcBef>
              <a:spcAft>
                <a:spcPts val="0"/>
              </a:spcAft>
              <a:buNone/>
            </a:pPr>
            <a:r>
              <a:t/>
            </a:r>
            <a:endParaRPr/>
          </a:p>
        </p:txBody>
      </p:sp>
      <p:sp>
        <p:nvSpPr>
          <p:cNvPr id="670" name="Google Shape;670;p99"/>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Las pruebas de integración tienen como objetivo verificar que los diferentes módulos o servicios de una aplicación interactúan correctamente entre sí.</a:t>
            </a:r>
            <a:endParaRPr sz="1700"/>
          </a:p>
        </p:txBody>
      </p:sp>
      <p:pic>
        <p:nvPicPr>
          <p:cNvPr id="671" name="Google Shape;671;p99"/>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72" name="Google Shape;672;p99"/>
          <p:cNvPicPr preferRelativeResize="0"/>
          <p:nvPr/>
        </p:nvPicPr>
        <p:blipFill>
          <a:blip r:embed="rId4">
            <a:alphaModFix/>
          </a:blip>
          <a:stretch>
            <a:fillRect/>
          </a:stretch>
        </p:blipFill>
        <p:spPr>
          <a:xfrm>
            <a:off x="4983150" y="2464450"/>
            <a:ext cx="3450851" cy="15707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Pruebas funcionales</a:t>
            </a:r>
            <a:endParaRPr/>
          </a:p>
        </p:txBody>
      </p:sp>
      <p:sp>
        <p:nvSpPr>
          <p:cNvPr id="678" name="Google Shape;678;p100"/>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Las pruebas funcionales están diseñadas para validar que una aplicación cumple con los requisitos empresariales definidos.</a:t>
            </a:r>
            <a:endParaRPr sz="1700"/>
          </a:p>
        </p:txBody>
      </p:sp>
      <p:pic>
        <p:nvPicPr>
          <p:cNvPr id="679" name="Google Shape;679;p100"/>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80" name="Google Shape;680;p100"/>
          <p:cNvPicPr preferRelativeResize="0"/>
          <p:nvPr/>
        </p:nvPicPr>
        <p:blipFill>
          <a:blip r:embed="rId4">
            <a:alphaModFix/>
          </a:blip>
          <a:stretch>
            <a:fillRect/>
          </a:stretch>
        </p:blipFill>
        <p:spPr>
          <a:xfrm>
            <a:off x="4932650" y="1853850"/>
            <a:ext cx="3343325" cy="1865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Pruebas de rendimiento</a:t>
            </a:r>
            <a:endParaRPr/>
          </a:p>
        </p:txBody>
      </p:sp>
      <p:sp>
        <p:nvSpPr>
          <p:cNvPr id="686" name="Google Shape;686;p101"/>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Las pruebas de rendimiento evalúan el rendimiento de un sistema con una carga de trabajo determinada. Ayudan a medir la fiabilidad, la velocidad, la escalabilidad y la capacidad de respuesta de una aplicación.</a:t>
            </a:r>
            <a:endParaRPr sz="1700"/>
          </a:p>
        </p:txBody>
      </p:sp>
      <p:pic>
        <p:nvPicPr>
          <p:cNvPr id="687" name="Google Shape;687;p101"/>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88" name="Google Shape;688;p101"/>
          <p:cNvPicPr preferRelativeResize="0"/>
          <p:nvPr/>
        </p:nvPicPr>
        <p:blipFill>
          <a:blip r:embed="rId4">
            <a:alphaModFix/>
          </a:blip>
          <a:stretch>
            <a:fillRect/>
          </a:stretch>
        </p:blipFill>
        <p:spPr>
          <a:xfrm>
            <a:off x="5194300" y="1852738"/>
            <a:ext cx="3156424" cy="2103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1.2. La información en las organizaciones</a:t>
            </a:r>
            <a:endParaRPr/>
          </a:p>
        </p:txBody>
      </p:sp>
      <p:pic>
        <p:nvPicPr>
          <p:cNvPr id="139" name="Google Shape;139;p21"/>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Pruebas beta</a:t>
            </a:r>
            <a:endParaRPr/>
          </a:p>
        </p:txBody>
      </p:sp>
      <p:sp>
        <p:nvSpPr>
          <p:cNvPr id="694" name="Google Shape;694;p102"/>
          <p:cNvSpPr txBox="1"/>
          <p:nvPr>
            <p:ph idx="1" type="body"/>
          </p:nvPr>
        </p:nvSpPr>
        <p:spPr>
          <a:xfrm>
            <a:off x="729325" y="17740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Las pruebas beta, del inglés beta testing, son las pruebas de software que se realizan cuando el sistema está teóricamente correcto y pasa a ejecutarse en un entorno real.</a:t>
            </a:r>
            <a:endParaRPr sz="1700"/>
          </a:p>
        </p:txBody>
      </p:sp>
      <p:pic>
        <p:nvPicPr>
          <p:cNvPr id="695" name="Google Shape;695;p102"/>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696" name="Google Shape;696;p102"/>
          <p:cNvPicPr preferRelativeResize="0"/>
          <p:nvPr/>
        </p:nvPicPr>
        <p:blipFill>
          <a:blip r:embed="rId4">
            <a:alphaModFix/>
          </a:blip>
          <a:stretch>
            <a:fillRect/>
          </a:stretch>
        </p:blipFill>
        <p:spPr>
          <a:xfrm>
            <a:off x="4503625" y="1876425"/>
            <a:ext cx="3943350" cy="13906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3"/>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700"/>
              <a:t>9</a:t>
            </a:r>
            <a:r>
              <a:rPr lang="es" sz="4700"/>
              <a:t>. Documentación técnica y de usuario</a:t>
            </a:r>
            <a:endParaRPr sz="4700"/>
          </a:p>
        </p:txBody>
      </p:sp>
      <p:pic>
        <p:nvPicPr>
          <p:cNvPr id="702" name="Google Shape;702;p103"/>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9.1. Definición y propósito</a:t>
            </a:r>
            <a:endParaRPr/>
          </a:p>
        </p:txBody>
      </p:sp>
      <p:pic>
        <p:nvPicPr>
          <p:cNvPr id="708" name="Google Shape;708;p104"/>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105"/>
          <p:cNvPicPr preferRelativeResize="0"/>
          <p:nvPr/>
        </p:nvPicPr>
        <p:blipFill>
          <a:blip r:embed="rId3">
            <a:alphaModFix/>
          </a:blip>
          <a:stretch>
            <a:fillRect/>
          </a:stretch>
        </p:blipFill>
        <p:spPr>
          <a:xfrm>
            <a:off x="4160838" y="4853689"/>
            <a:ext cx="822325" cy="289800"/>
          </a:xfrm>
          <a:prstGeom prst="rect">
            <a:avLst/>
          </a:prstGeom>
          <a:noFill/>
          <a:ln>
            <a:noFill/>
          </a:ln>
        </p:spPr>
      </p:pic>
      <p:sp>
        <p:nvSpPr>
          <p:cNvPr id="714" name="Google Shape;714;p105"/>
          <p:cNvSpPr txBox="1"/>
          <p:nvPr>
            <p:ph idx="1" type="body"/>
          </p:nvPr>
        </p:nvSpPr>
        <p:spPr>
          <a:xfrm>
            <a:off x="721225" y="1555000"/>
            <a:ext cx="7562100" cy="27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200"/>
              <a:t>Propósito</a:t>
            </a:r>
            <a:endParaRPr b="1" sz="2200"/>
          </a:p>
          <a:p>
            <a:pPr indent="-342900" lvl="0" marL="457200" rtl="0" algn="l">
              <a:spcBef>
                <a:spcPts val="1200"/>
              </a:spcBef>
              <a:spcAft>
                <a:spcPts val="0"/>
              </a:spcAft>
              <a:buSzPts val="1800"/>
              <a:buChar char="-"/>
            </a:pPr>
            <a:r>
              <a:rPr lang="es" sz="1800"/>
              <a:t>Facilitar la </a:t>
            </a:r>
            <a:r>
              <a:rPr b="1" lang="es" sz="1800"/>
              <a:t>adopción</a:t>
            </a:r>
            <a:r>
              <a:rPr lang="es" sz="1800"/>
              <a:t>.</a:t>
            </a:r>
            <a:endParaRPr sz="1800"/>
          </a:p>
          <a:p>
            <a:pPr indent="-342900" lvl="0" marL="457200" rtl="0" algn="l">
              <a:spcBef>
                <a:spcPts val="0"/>
              </a:spcBef>
              <a:spcAft>
                <a:spcPts val="0"/>
              </a:spcAft>
              <a:buSzPts val="1800"/>
              <a:buChar char="-"/>
            </a:pPr>
            <a:r>
              <a:rPr lang="es" sz="1800"/>
              <a:t>Reducir la </a:t>
            </a:r>
            <a:r>
              <a:rPr b="1" lang="es" sz="1800"/>
              <a:t>curva de aprendizaje</a:t>
            </a:r>
            <a:r>
              <a:rPr lang="es" sz="1800"/>
              <a:t>.</a:t>
            </a:r>
            <a:endParaRPr sz="1800"/>
          </a:p>
          <a:p>
            <a:pPr indent="-342900" lvl="0" marL="457200" rtl="0" algn="l">
              <a:spcBef>
                <a:spcPts val="0"/>
              </a:spcBef>
              <a:spcAft>
                <a:spcPts val="0"/>
              </a:spcAft>
              <a:buSzPts val="1800"/>
              <a:buChar char="-"/>
            </a:pPr>
            <a:r>
              <a:rPr lang="es" sz="1800"/>
              <a:t>Servir como </a:t>
            </a:r>
            <a:r>
              <a:rPr b="1" lang="es" sz="1800"/>
              <a:t>referencia constante</a:t>
            </a:r>
            <a:r>
              <a:rPr lang="es" sz="1800"/>
              <a:t>.</a:t>
            </a:r>
            <a:endParaRPr sz="1800"/>
          </a:p>
          <a:p>
            <a:pPr indent="-342900" lvl="0" marL="457200" rtl="0" algn="l">
              <a:spcBef>
                <a:spcPts val="0"/>
              </a:spcBef>
              <a:spcAft>
                <a:spcPts val="0"/>
              </a:spcAft>
              <a:buSzPts val="1800"/>
              <a:buChar char="-"/>
            </a:pPr>
            <a:r>
              <a:rPr b="1" lang="es" sz="1800"/>
              <a:t>Incrementar la confianza </a:t>
            </a:r>
            <a:r>
              <a:rPr lang="es" sz="1800"/>
              <a:t>del usuario en el sistema.</a:t>
            </a:r>
            <a:endParaRPr sz="18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6"/>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9.2. Diferencias entre documentación técnica y de usuario</a:t>
            </a:r>
            <a:endParaRPr/>
          </a:p>
        </p:txBody>
      </p:sp>
      <p:pic>
        <p:nvPicPr>
          <p:cNvPr id="720" name="Google Shape;720;p106"/>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107"/>
          <p:cNvPicPr preferRelativeResize="0"/>
          <p:nvPr/>
        </p:nvPicPr>
        <p:blipFill>
          <a:blip r:embed="rId3">
            <a:alphaModFix/>
          </a:blip>
          <a:stretch>
            <a:fillRect/>
          </a:stretch>
        </p:blipFill>
        <p:spPr>
          <a:xfrm>
            <a:off x="4160838" y="4853689"/>
            <a:ext cx="822325" cy="289800"/>
          </a:xfrm>
          <a:prstGeom prst="rect">
            <a:avLst/>
          </a:prstGeom>
          <a:noFill/>
          <a:ln>
            <a:noFill/>
          </a:ln>
        </p:spPr>
      </p:pic>
      <p:pic>
        <p:nvPicPr>
          <p:cNvPr id="726" name="Google Shape;726;p107"/>
          <p:cNvPicPr preferRelativeResize="0"/>
          <p:nvPr/>
        </p:nvPicPr>
        <p:blipFill>
          <a:blip r:embed="rId4">
            <a:alphaModFix/>
          </a:blip>
          <a:stretch>
            <a:fillRect/>
          </a:stretch>
        </p:blipFill>
        <p:spPr>
          <a:xfrm>
            <a:off x="976450" y="1361850"/>
            <a:ext cx="7250500" cy="31299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9.3. Importancia de la documentación del usuario</a:t>
            </a:r>
            <a:endParaRPr/>
          </a:p>
        </p:txBody>
      </p:sp>
      <p:pic>
        <p:nvPicPr>
          <p:cNvPr id="732" name="Google Shape;732;p108"/>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9.3.1. Rol en la implementación del sistema</a:t>
            </a:r>
            <a:endParaRPr/>
          </a:p>
        </p:txBody>
      </p:sp>
      <p:pic>
        <p:nvPicPr>
          <p:cNvPr id="738" name="Google Shape;738;p109"/>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0"/>
          <p:cNvSpPr txBox="1"/>
          <p:nvPr>
            <p:ph idx="1" type="body"/>
          </p:nvPr>
        </p:nvSpPr>
        <p:spPr>
          <a:xfrm>
            <a:off x="721225" y="1555000"/>
            <a:ext cx="7562100" cy="14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La documentación facilita la </a:t>
            </a:r>
            <a:r>
              <a:rPr b="1" lang="es" sz="1700"/>
              <a:t>adopción del sistema</a:t>
            </a:r>
            <a:r>
              <a:rPr lang="es" sz="1700"/>
              <a:t>: </a:t>
            </a:r>
            <a:endParaRPr sz="1700"/>
          </a:p>
          <a:p>
            <a:pPr indent="-336550" lvl="0" marL="457200" rtl="0" algn="l">
              <a:spcBef>
                <a:spcPts val="1200"/>
              </a:spcBef>
              <a:spcAft>
                <a:spcPts val="0"/>
              </a:spcAft>
              <a:buSzPts val="1700"/>
              <a:buAutoNum type="arabicPeriod"/>
            </a:pPr>
            <a:r>
              <a:rPr lang="es" sz="1700"/>
              <a:t>Reduciendo la resistencia al cambio.</a:t>
            </a:r>
            <a:endParaRPr sz="1700"/>
          </a:p>
          <a:p>
            <a:pPr indent="-336550" lvl="0" marL="457200" rtl="0" algn="l">
              <a:spcBef>
                <a:spcPts val="0"/>
              </a:spcBef>
              <a:spcAft>
                <a:spcPts val="0"/>
              </a:spcAft>
              <a:buSzPts val="1700"/>
              <a:buAutoNum type="arabicPeriod"/>
            </a:pPr>
            <a:r>
              <a:rPr lang="es" sz="1700"/>
              <a:t>Promoviendo la confianza.</a:t>
            </a:r>
            <a:endParaRPr sz="1700"/>
          </a:p>
          <a:p>
            <a:pPr indent="-336550" lvl="0" marL="457200" rtl="0" algn="l">
              <a:spcBef>
                <a:spcPts val="0"/>
              </a:spcBef>
              <a:spcAft>
                <a:spcPts val="0"/>
              </a:spcAft>
              <a:buSzPts val="1700"/>
              <a:buAutoNum type="arabicPeriod"/>
            </a:pPr>
            <a:r>
              <a:rPr lang="es" sz="1700"/>
              <a:t>Acelerando el aprendizaje.</a:t>
            </a:r>
            <a:endParaRPr sz="1700"/>
          </a:p>
          <a:p>
            <a:pPr indent="0" lvl="0" marL="0" rtl="0" algn="l">
              <a:spcBef>
                <a:spcPts val="1200"/>
              </a:spcBef>
              <a:spcAft>
                <a:spcPts val="0"/>
              </a:spcAft>
              <a:buNone/>
            </a:pPr>
            <a:r>
              <a:rPr lang="es" sz="1700"/>
              <a:t>La documentación facilita el </a:t>
            </a:r>
            <a:r>
              <a:rPr b="1" lang="es" sz="1700"/>
              <a:t>aprendizaje</a:t>
            </a:r>
            <a:r>
              <a:rPr lang="es" sz="1700"/>
              <a:t>: </a:t>
            </a:r>
            <a:endParaRPr sz="1700"/>
          </a:p>
          <a:p>
            <a:pPr indent="-336550" lvl="0" marL="457200" rtl="0" algn="l">
              <a:spcBef>
                <a:spcPts val="1200"/>
              </a:spcBef>
              <a:spcAft>
                <a:spcPts val="0"/>
              </a:spcAft>
              <a:buSzPts val="1700"/>
              <a:buAutoNum type="arabicPeriod"/>
            </a:pPr>
            <a:r>
              <a:rPr lang="es" sz="1700"/>
              <a:t>Acorta la curva de aprendizaje. </a:t>
            </a:r>
            <a:endParaRPr sz="1700"/>
          </a:p>
          <a:p>
            <a:pPr indent="-336550" lvl="0" marL="457200" rtl="0" algn="l">
              <a:spcBef>
                <a:spcPts val="0"/>
              </a:spcBef>
              <a:spcAft>
                <a:spcPts val="0"/>
              </a:spcAft>
              <a:buSzPts val="1700"/>
              <a:buAutoNum type="arabicPeriod"/>
            </a:pPr>
            <a:r>
              <a:rPr lang="es" sz="1700"/>
              <a:t>Evita frustraciones. </a:t>
            </a:r>
            <a:endParaRPr sz="1700"/>
          </a:p>
        </p:txBody>
      </p:sp>
      <p:pic>
        <p:nvPicPr>
          <p:cNvPr id="744" name="Google Shape;744;p110"/>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11"/>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9.3.2. Relación entre la calidad de la documentación y éxito del sistema</a:t>
            </a:r>
            <a:endParaRPr/>
          </a:p>
        </p:txBody>
      </p:sp>
      <p:pic>
        <p:nvPicPr>
          <p:cNvPr id="750" name="Google Shape;750;p111"/>
          <p:cNvPicPr preferRelativeResize="0"/>
          <p:nvPr/>
        </p:nvPicPr>
        <p:blipFill>
          <a:blip r:embed="rId3">
            <a:alphaModFix/>
          </a:blip>
          <a:stretch>
            <a:fillRect/>
          </a:stretch>
        </p:blipFill>
        <p:spPr>
          <a:xfrm>
            <a:off x="4160838" y="4853689"/>
            <a:ext cx="822325" cy="28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